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803" r:id="rId2"/>
    <p:sldId id="2804" r:id="rId3"/>
    <p:sldId id="273" r:id="rId4"/>
    <p:sldId id="2807" r:id="rId5"/>
    <p:sldId id="260" r:id="rId6"/>
    <p:sldId id="327" r:id="rId7"/>
    <p:sldId id="276" r:id="rId8"/>
    <p:sldId id="2808" r:id="rId9"/>
    <p:sldId id="262" r:id="rId10"/>
    <p:sldId id="2809" r:id="rId11"/>
    <p:sldId id="2810" r:id="rId12"/>
    <p:sldId id="2811" r:id="rId13"/>
    <p:sldId id="2812" r:id="rId14"/>
    <p:sldId id="274" r:id="rId15"/>
    <p:sldId id="267" r:id="rId16"/>
    <p:sldId id="268" r:id="rId17"/>
    <p:sldId id="270" r:id="rId18"/>
    <p:sldId id="271" r:id="rId19"/>
    <p:sldId id="295" r:id="rId20"/>
    <p:sldId id="272" r:id="rId21"/>
    <p:sldId id="328" r:id="rId22"/>
    <p:sldId id="329" r:id="rId23"/>
    <p:sldId id="275" r:id="rId24"/>
    <p:sldId id="330" r:id="rId25"/>
    <p:sldId id="277" r:id="rId26"/>
    <p:sldId id="278" r:id="rId27"/>
    <p:sldId id="279" r:id="rId28"/>
    <p:sldId id="280" r:id="rId29"/>
    <p:sldId id="281" r:id="rId30"/>
    <p:sldId id="282" r:id="rId31"/>
    <p:sldId id="283" r:id="rId32"/>
    <p:sldId id="284" r:id="rId33"/>
    <p:sldId id="285" r:id="rId34"/>
    <p:sldId id="287" r:id="rId35"/>
    <p:sldId id="288" r:id="rId36"/>
    <p:sldId id="296" r:id="rId37"/>
    <p:sldId id="298" r:id="rId38"/>
    <p:sldId id="297" r:id="rId39"/>
    <p:sldId id="299" r:id="rId40"/>
    <p:sldId id="300" r:id="rId41"/>
    <p:sldId id="301" r:id="rId42"/>
    <p:sldId id="303" r:id="rId43"/>
    <p:sldId id="302" r:id="rId44"/>
    <p:sldId id="305" r:id="rId45"/>
    <p:sldId id="307" r:id="rId46"/>
    <p:sldId id="306" r:id="rId47"/>
    <p:sldId id="309" r:id="rId48"/>
    <p:sldId id="310" r:id="rId49"/>
    <p:sldId id="312" r:id="rId50"/>
    <p:sldId id="331" r:id="rId51"/>
    <p:sldId id="290" r:id="rId52"/>
    <p:sldId id="332" r:id="rId53"/>
    <p:sldId id="333" r:id="rId54"/>
    <p:sldId id="334" r:id="rId55"/>
    <p:sldId id="335" r:id="rId56"/>
    <p:sldId id="336" r:id="rId57"/>
    <p:sldId id="337" r:id="rId58"/>
    <p:sldId id="338" r:id="rId59"/>
    <p:sldId id="291" r:id="rId60"/>
    <p:sldId id="339" r:id="rId61"/>
    <p:sldId id="340" r:id="rId62"/>
    <p:sldId id="341" r:id="rId63"/>
    <p:sldId id="343" r:id="rId64"/>
    <p:sldId id="345" r:id="rId65"/>
    <p:sldId id="346" r:id="rId66"/>
    <p:sldId id="347" r:id="rId67"/>
    <p:sldId id="348" r:id="rId68"/>
    <p:sldId id="289" r:id="rId69"/>
    <p:sldId id="292" r:id="rId70"/>
    <p:sldId id="293" r:id="rId71"/>
    <p:sldId id="294" r:id="rId72"/>
    <p:sldId id="349" r:id="rId73"/>
    <p:sldId id="350" r:id="rId74"/>
    <p:sldId id="351" r:id="rId75"/>
    <p:sldId id="352" r:id="rId76"/>
    <p:sldId id="353" r:id="rId77"/>
    <p:sldId id="354" r:id="rId78"/>
    <p:sldId id="355" r:id="rId79"/>
    <p:sldId id="356" r:id="rId80"/>
    <p:sldId id="357" r:id="rId81"/>
    <p:sldId id="359" r:id="rId82"/>
    <p:sldId id="360" r:id="rId83"/>
    <p:sldId id="361" r:id="rId84"/>
    <p:sldId id="362" r:id="rId85"/>
    <p:sldId id="363" r:id="rId86"/>
    <p:sldId id="364" r:id="rId87"/>
    <p:sldId id="366" r:id="rId88"/>
    <p:sldId id="367" r:id="rId89"/>
    <p:sldId id="368" r:id="rId90"/>
    <p:sldId id="369" r:id="rId91"/>
    <p:sldId id="371" r:id="rId92"/>
    <p:sldId id="372" r:id="rId93"/>
    <p:sldId id="376" r:id="rId94"/>
    <p:sldId id="377" r:id="rId95"/>
    <p:sldId id="378" r:id="rId96"/>
    <p:sldId id="379" r:id="rId97"/>
    <p:sldId id="380" r:id="rId98"/>
    <p:sldId id="381" r:id="rId99"/>
    <p:sldId id="382" r:id="rId100"/>
    <p:sldId id="386" r:id="rId101"/>
    <p:sldId id="403" r:id="rId102"/>
    <p:sldId id="404" r:id="rId103"/>
    <p:sldId id="405" r:id="rId104"/>
    <p:sldId id="406" r:id="rId105"/>
    <p:sldId id="407" r:id="rId106"/>
    <p:sldId id="408" r:id="rId107"/>
    <p:sldId id="409" r:id="rId108"/>
    <p:sldId id="414" r:id="rId109"/>
    <p:sldId id="415" r:id="rId110"/>
    <p:sldId id="420" r:id="rId111"/>
    <p:sldId id="421" r:id="rId112"/>
    <p:sldId id="422" r:id="rId113"/>
    <p:sldId id="423" r:id="rId114"/>
    <p:sldId id="425" r:id="rId115"/>
    <p:sldId id="278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704" autoAdjust="0"/>
  </p:normalViewPr>
  <p:slideViewPr>
    <p:cSldViewPr snapToGrid="0">
      <p:cViewPr varScale="1">
        <p:scale>
          <a:sx n="82" d="100"/>
          <a:sy n="82" d="100"/>
        </p:scale>
        <p:origin x="5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6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4F596-33DF-4D8B-8741-ADC8E17E882F}" type="datetimeFigureOut">
              <a:rPr lang="en-IN" smtClean="0"/>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BBA92-A680-4E28-8D41-E7EC3BA7BDA1}" type="slidenum">
              <a:rPr lang="en-IN" smtClean="0"/>
              <a:t>‹#›</a:t>
            </a:fld>
            <a:endParaRPr lang="en-IN"/>
          </a:p>
        </p:txBody>
      </p:sp>
    </p:spTree>
    <p:extLst>
      <p:ext uri="{BB962C8B-B14F-4D97-AF65-F5344CB8AC3E}">
        <p14:creationId xmlns:p14="http://schemas.microsoft.com/office/powerpoint/2010/main" val="1336797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661E2C-B60D-4F1E-B09D-AB28228AFB6F}" type="slidenum">
              <a:rPr lang="en-US" smtClean="0"/>
              <a:t>2</a:t>
            </a:fld>
            <a:endParaRPr lang="en-US" dirty="0"/>
          </a:p>
        </p:txBody>
      </p:sp>
    </p:spTree>
    <p:extLst>
      <p:ext uri="{BB962C8B-B14F-4D97-AF65-F5344CB8AC3E}">
        <p14:creationId xmlns:p14="http://schemas.microsoft.com/office/powerpoint/2010/main" val="80199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2E5F-948C-916A-70CC-F484B7A33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9E6DFD-00EB-E290-95B0-E5F8718C0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35C19A-54E7-EFA0-072C-9BDC8DBB9EF2}"/>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23ABE722-E186-7E0B-5302-C6CD8EA84E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E2928D-21F8-F91D-8F69-A392B305D300}"/>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91397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7918-10DE-08D3-26AA-A94B4EF3BE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4F3CE-0F47-DF72-DC5D-CC2D7C2924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B6FA33-52EA-8A3D-073E-DB2406F6DA1E}"/>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C5F9B428-0BCA-4E00-4A86-9EB9395896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34BBF-BD70-FDED-C608-D4FE0B31D6DB}"/>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65814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270AA-8B52-A91E-FE0E-75DDCE55A2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5C93AE-BAFC-54A1-DB22-F83B66B9C7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9A37CC-1C7A-7AAE-CD70-C8DC098FD751}"/>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16608C66-16DD-F8F6-E5DA-BF8662E23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152F1D-4B5E-5292-9ACD-692F685C90B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4293940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_Slide v2">
    <p:spTree>
      <p:nvGrpSpPr>
        <p:cNvPr id="1" name=""/>
        <p:cNvGrpSpPr/>
        <p:nvPr/>
      </p:nvGrpSpPr>
      <p:grpSpPr>
        <a:xfrm>
          <a:off x="0" y="0"/>
          <a:ext cx="0" cy="0"/>
          <a:chOff x="0" y="0"/>
          <a:chExt cx="0" cy="0"/>
        </a:xfrm>
      </p:grpSpPr>
      <p:pic>
        <p:nvPicPr>
          <p:cNvPr id="4" name="Picture 3" descr="A picture containing person&#10;&#10;Description automatically generated">
            <a:extLst>
              <a:ext uri="{FF2B5EF4-FFF2-40B4-BE49-F238E27FC236}">
                <a16:creationId xmlns:a16="http://schemas.microsoft.com/office/drawing/2014/main" id="{1D8DDBB2-ACB6-4A0E-BDAA-2F43222A79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5" name="Content Placeholder 5">
            <a:extLst>
              <a:ext uri="{FF2B5EF4-FFF2-40B4-BE49-F238E27FC236}">
                <a16:creationId xmlns:a16="http://schemas.microsoft.com/office/drawing/2014/main" id="{935F6AA0-E9FE-493E-BA6F-34BA4FE4C457}"/>
              </a:ext>
            </a:extLst>
          </p:cNvPr>
          <p:cNvSpPr>
            <a:spLocks noGrp="1"/>
          </p:cNvSpPr>
          <p:nvPr>
            <p:ph sz="quarter" idx="10"/>
          </p:nvPr>
        </p:nvSpPr>
        <p:spPr>
          <a:xfrm>
            <a:off x="6975340" y="3304903"/>
            <a:ext cx="4637087" cy="2155916"/>
          </a:xfrm>
          <a:prstGeom prst="rect">
            <a:avLst/>
          </a:prstGeom>
        </p:spPr>
        <p:txBody>
          <a:bodyPr/>
          <a:lstStyle>
            <a:lvl1pPr>
              <a:defRPr sz="3200">
                <a:solidFill>
                  <a:schemeClr val="bg1"/>
                </a:solidFill>
                <a:latin typeface="Segoe UI" panose="020B0502040204020203" pitchFamily="34" charset="0"/>
                <a:cs typeface="Segoe UI" panose="020B0502040204020203" pitchFamily="34" charset="0"/>
              </a:defRPr>
            </a:lvl1pPr>
            <a:lvl2pPr>
              <a:defRPr sz="3200">
                <a:solidFill>
                  <a:schemeClr val="bg1"/>
                </a:solidFill>
                <a:latin typeface="Segoe UI" panose="020B0502040204020203" pitchFamily="34" charset="0"/>
                <a:cs typeface="Segoe UI" panose="020B0502040204020203" pitchFamily="34" charset="0"/>
              </a:defRPr>
            </a:lvl2pPr>
            <a:lvl3pPr>
              <a:defRPr sz="3200">
                <a:solidFill>
                  <a:schemeClr val="bg1"/>
                </a:solidFill>
                <a:latin typeface="Segoe UI" panose="020B0502040204020203" pitchFamily="34" charset="0"/>
                <a:cs typeface="Segoe UI" panose="020B0502040204020203" pitchFamily="34" charset="0"/>
              </a:defRPr>
            </a:lvl3pPr>
            <a:lvl4pPr>
              <a:defRPr sz="3200">
                <a:solidFill>
                  <a:schemeClr val="bg1"/>
                </a:solidFill>
                <a:latin typeface="Segoe UI" panose="020B0502040204020203" pitchFamily="34" charset="0"/>
                <a:cs typeface="Segoe UI" panose="020B0502040204020203" pitchFamily="34" charset="0"/>
              </a:defRPr>
            </a:lvl4pPr>
            <a:lvl5pPr>
              <a:defRPr sz="32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34821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title_Grey v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F6934-A522-44CA-B8D0-D3257A146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706800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title_Grey v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4210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050" name="Picture 2" descr="C:\Users\parth.patel\Desktop\Master-3-01.jpg"/>
          <p:cNvPicPr>
            <a:picLocks noChangeAspect="1" noChangeArrowheads="1"/>
          </p:cNvPicPr>
          <p:nvPr userDrawn="1"/>
        </p:nvPicPr>
        <p:blipFill>
          <a:blip r:embed="rId2" cstate="print"/>
          <a:srcRect/>
          <a:stretch>
            <a:fillRect/>
          </a:stretch>
        </p:blipFill>
        <p:spPr bwMode="auto">
          <a:xfrm>
            <a:off x="0" y="0"/>
            <a:ext cx="12192000" cy="6860117"/>
          </a:xfrm>
          <a:prstGeom prst="rect">
            <a:avLst/>
          </a:prstGeom>
          <a:noFill/>
        </p:spPr>
      </p:pic>
    </p:spTree>
    <p:extLst>
      <p:ext uri="{BB962C8B-B14F-4D97-AF65-F5344CB8AC3E}">
        <p14:creationId xmlns:p14="http://schemas.microsoft.com/office/powerpoint/2010/main" val="263732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55A2-49C0-2AD4-4C59-87E0726772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C45DD0-DC54-4ADE-E62D-933D6507C3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960AD-0C78-01F3-FB4A-29BA258AFF3D}"/>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5DC39693-2487-078C-0894-7894BC3CD1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F4557-1464-0052-A366-E3844BBF55F6}"/>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119152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5B51-9D55-33A8-7DCA-AA77D4627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3CD50D-A604-FA34-DBE7-00EFB2C69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26B9F-C6A0-DD9B-482C-E2B0404E482B}"/>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A455CD3B-37B6-0FED-91DA-018DC20F43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228353-50C1-83BE-AD8F-98E4C3502587}"/>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90194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59D2-9751-82B7-B119-6F69D2B3AC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4ED316-2132-1B37-3A2D-20C10474B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D2B211-BF6D-3D5D-13ED-6EFC200C30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AE7CAA-C508-2485-C251-54F2DCD1E35D}"/>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9E13A67E-946D-8AE0-D369-1DD50D0862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CC942A-0086-4985-9370-E587E60BE39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152888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B631-F6F6-6D95-231B-435DAB3A7C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67D5EA-BC39-397A-0F16-F1F6EFA698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A4EE3-D648-D69D-BCA2-0331BB9F7E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F13456-A175-20F2-3F61-CF9F2103A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EADE6-D096-69A2-60C5-4A511CF2BC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30B721-6A06-6F2E-8550-8C92C6C3EB98}"/>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8" name="Footer Placeholder 7">
            <a:extLst>
              <a:ext uri="{FF2B5EF4-FFF2-40B4-BE49-F238E27FC236}">
                <a16:creationId xmlns:a16="http://schemas.microsoft.com/office/drawing/2014/main" id="{51D95449-1320-7C4D-C2FE-20C4B1F405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67D9FC-1494-0431-0CBF-6B60B3BA467E}"/>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87129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3711-1F21-BAA2-50D0-E58CA9D627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D0443F-A83A-EECD-A6CD-33ED3242BF67}"/>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4" name="Footer Placeholder 3">
            <a:extLst>
              <a:ext uri="{FF2B5EF4-FFF2-40B4-BE49-F238E27FC236}">
                <a16:creationId xmlns:a16="http://schemas.microsoft.com/office/drawing/2014/main" id="{F7666BE3-3CD1-6B0E-2CD7-E9BD2078BC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578154-D289-836C-D7FF-D8A6FB5FCA85}"/>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72535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4A2AA-479D-736C-8DB7-BD019B874DBC}"/>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3" name="Footer Placeholder 2">
            <a:extLst>
              <a:ext uri="{FF2B5EF4-FFF2-40B4-BE49-F238E27FC236}">
                <a16:creationId xmlns:a16="http://schemas.microsoft.com/office/drawing/2014/main" id="{A215A23E-14DB-E252-D1BE-02CDA98102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FD85CA-A6A6-3747-125E-488ADDEC6C90}"/>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233285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3478-BBAE-2DE5-F711-E638F747F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D58CCB-8CCA-49B2-9A65-B2D68E5421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F2F09D-04D3-4650-C808-4E1A59A40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320D5-41DC-668E-9C6A-2262922D9048}"/>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7650E0FA-63ED-F6F2-28AC-6E46517353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B91C55-3685-7473-7C2E-43383ECCD6F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325876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0EA0-0AA9-B2DC-D188-D4DAF9ADF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95DDB1-F2CF-9EBD-9073-77A3C97E9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067A4E-F3A0-ACE4-ACC3-86D5BCB82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37C56-3E70-66EA-4ECD-E9D8958F4436}"/>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E482BBB1-6F34-A32F-9E55-53AA36623E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0EE09C-1B36-846E-04BC-7AFB0A2C5E0A}"/>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212394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486FE-1302-CCB0-EC63-A1E256966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577C2E-1005-1D37-F3B3-B8B60C250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DCBF48-1A7E-B669-038E-636E9725C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E297A36F-A7F2-8720-2AAF-65E15320C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C83107-EFDB-CD2C-736A-17D773F923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DDE43-013D-4624-A93C-B05798BC672D}" type="slidenum">
              <a:rPr lang="en-IN" smtClean="0"/>
              <a:t>‹#›</a:t>
            </a:fld>
            <a:endParaRPr lang="en-IN"/>
          </a:p>
        </p:txBody>
      </p:sp>
    </p:spTree>
    <p:extLst>
      <p:ext uri="{BB962C8B-B14F-4D97-AF65-F5344CB8AC3E}">
        <p14:creationId xmlns:p14="http://schemas.microsoft.com/office/powerpoint/2010/main" val="374275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s://nodejs.org/en/"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li.angular.io/" TargetMode="Externa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angular.io/" TargetMode="Externa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6AFDD87-95E9-F588-BCF5-96157FC19102}"/>
              </a:ext>
            </a:extLst>
          </p:cNvPr>
          <p:cNvSpPr txBox="1"/>
          <p:nvPr/>
        </p:nvSpPr>
        <p:spPr>
          <a:xfrm>
            <a:off x="7111218" y="2844225"/>
            <a:ext cx="4072188" cy="1077218"/>
          </a:xfrm>
          <a:prstGeom prst="rect">
            <a:avLst/>
          </a:prstGeom>
          <a:noFill/>
        </p:spPr>
        <p:txBody>
          <a:bodyPr wrap="square" rtlCol="0">
            <a:spAutoFit/>
          </a:bodyPr>
          <a:lstStyle/>
          <a:p>
            <a:pPr algn="ctr"/>
            <a:r>
              <a:rPr lang="en-IN" sz="3200" b="1" dirty="0">
                <a:solidFill>
                  <a:srgbClr val="15102C"/>
                </a:solidFill>
                <a:latin typeface="Segoe UI" panose="020B0502040204020203" pitchFamily="34" charset="0"/>
                <a:cs typeface="Segoe UI" panose="020B0502040204020203" pitchFamily="34" charset="0"/>
              </a:rPr>
              <a:t>Working with </a:t>
            </a:r>
          </a:p>
          <a:p>
            <a:pPr algn="ctr"/>
            <a:r>
              <a:rPr lang="en-IN" sz="3200" b="1" dirty="0">
                <a:solidFill>
                  <a:srgbClr val="15102C"/>
                </a:solidFill>
                <a:latin typeface="Segoe UI" panose="020B0502040204020203" pitchFamily="34" charset="0"/>
                <a:cs typeface="Segoe UI" panose="020B0502040204020203" pitchFamily="34" charset="0"/>
              </a:rPr>
              <a:t>Angular</a:t>
            </a:r>
            <a:endParaRPr lang="en-GB" sz="3200" dirty="0">
              <a:solidFill>
                <a:srgbClr val="15102C"/>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E23407D-A04C-C4A5-2475-BA91FF9CDF8B}"/>
              </a:ext>
            </a:extLst>
          </p:cNvPr>
          <p:cNvSpPr txBox="1"/>
          <p:nvPr/>
        </p:nvSpPr>
        <p:spPr>
          <a:xfrm>
            <a:off x="7535578" y="5075361"/>
            <a:ext cx="3950620" cy="584775"/>
          </a:xfrm>
          <a:prstGeom prst="rect">
            <a:avLst/>
          </a:prstGeom>
          <a:noFill/>
        </p:spPr>
        <p:txBody>
          <a:bodyPr wrap="square" rtlCol="0">
            <a:spAutoFit/>
          </a:bodyPr>
          <a:lstStyle/>
          <a:p>
            <a:r>
              <a:rPr lang="en-GB" sz="3200" b="1" dirty="0">
                <a:solidFill>
                  <a:srgbClr val="15102C"/>
                </a:solidFill>
                <a:latin typeface="Segoe UI" panose="020B0502040204020203" pitchFamily="34" charset="0"/>
                <a:cs typeface="Segoe UI" panose="020B0502040204020203" pitchFamily="34" charset="0"/>
              </a:rPr>
              <a:t> </a:t>
            </a:r>
            <a:endParaRPr lang="en-GB" sz="3200" dirty="0">
              <a:solidFill>
                <a:srgbClr val="15102C"/>
              </a:solidFill>
              <a:latin typeface="Segoe UI" panose="020B0502040204020203" pitchFamily="34" charset="0"/>
              <a:cs typeface="Segoe UI" panose="020B0502040204020203" pitchFamily="34" charset="0"/>
            </a:endParaRPr>
          </a:p>
        </p:txBody>
      </p:sp>
      <p:pic>
        <p:nvPicPr>
          <p:cNvPr id="13" name="Picture 12" descr="A close-up of a black background&#10;&#10;Description automatically generated">
            <a:extLst>
              <a:ext uri="{FF2B5EF4-FFF2-40B4-BE49-F238E27FC236}">
                <a16:creationId xmlns:a16="http://schemas.microsoft.com/office/drawing/2014/main" id="{72C1676F-7AD4-821D-9461-8718B167E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713" y="398486"/>
            <a:ext cx="4262438" cy="1491853"/>
          </a:xfrm>
          <a:prstGeom prst="rect">
            <a:avLst/>
          </a:prstGeom>
        </p:spPr>
      </p:pic>
    </p:spTree>
    <p:extLst>
      <p:ext uri="{BB962C8B-B14F-4D97-AF65-F5344CB8AC3E}">
        <p14:creationId xmlns:p14="http://schemas.microsoft.com/office/powerpoint/2010/main" val="32270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60" y="279400"/>
            <a:ext cx="4221441" cy="508000"/>
          </a:xfrm>
        </p:spPr>
        <p:txBody>
          <a:bodyPr>
            <a:noAutofit/>
          </a:bodyPr>
          <a:lstStyle/>
          <a:p>
            <a:pPr algn="l"/>
            <a:r>
              <a:rPr lang="en-US" sz="3200" b="1" dirty="0">
                <a:solidFill>
                  <a:schemeClr val="bg1"/>
                </a:solidFill>
              </a:rPr>
              <a:t>Ajax</a:t>
            </a:r>
          </a:p>
        </p:txBody>
      </p:sp>
      <p:sp>
        <p:nvSpPr>
          <p:cNvPr id="3" name="Content Placeholder 2"/>
          <p:cNvSpPr>
            <a:spLocks noGrp="1"/>
          </p:cNvSpPr>
          <p:nvPr>
            <p:ph idx="4294967295"/>
          </p:nvPr>
        </p:nvSpPr>
        <p:spPr>
          <a:xfrm>
            <a:off x="406400" y="2311401"/>
            <a:ext cx="5080000" cy="3602567"/>
          </a:xfrm>
        </p:spPr>
        <p:txBody>
          <a:bodyPr>
            <a:normAutofit/>
          </a:bodyPr>
          <a:lstStyle/>
          <a:p>
            <a:r>
              <a:rPr lang="en-US" sz="2400" dirty="0">
                <a:latin typeface="Arial" panose="020B0604020202020204" pitchFamily="34" charset="0"/>
                <a:cs typeface="Arial" panose="020B0604020202020204" pitchFamily="34" charset="0"/>
              </a:rPr>
              <a:t>Then came into play AJAX and JQuery.</a:t>
            </a:r>
          </a:p>
          <a:p>
            <a:r>
              <a:rPr lang="en-US" sz="2400" dirty="0">
                <a:latin typeface="Arial" panose="020B0604020202020204" pitchFamily="34" charset="0"/>
                <a:cs typeface="Arial" panose="020B0604020202020204" pitchFamily="34" charset="0"/>
              </a:rPr>
              <a:t>The main idea was to load content asynchronously in the background to refresh portions of webpage.</a:t>
            </a:r>
          </a:p>
        </p:txBody>
      </p:sp>
      <p:pic>
        <p:nvPicPr>
          <p:cNvPr id="4" name="Picture 3"/>
          <p:cNvPicPr>
            <a:picLocks noChangeAspect="1"/>
          </p:cNvPicPr>
          <p:nvPr/>
        </p:nvPicPr>
        <p:blipFill>
          <a:blip r:embed="rId2"/>
          <a:stretch>
            <a:fillRect/>
          </a:stretch>
        </p:blipFill>
        <p:spPr>
          <a:xfrm>
            <a:off x="5564344" y="1704975"/>
            <a:ext cx="6343651" cy="3448051"/>
          </a:xfrm>
          <a:prstGeom prst="rect">
            <a:avLst/>
          </a:prstGeom>
        </p:spPr>
      </p:pic>
    </p:spTree>
    <p:extLst>
      <p:ext uri="{BB962C8B-B14F-4D97-AF65-F5344CB8AC3E}">
        <p14:creationId xmlns:p14="http://schemas.microsoft.com/office/powerpoint/2010/main" val="3568415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1" y="1600201"/>
            <a:ext cx="10020300" cy="4159249"/>
          </a:xfrm>
        </p:spPr>
        <p:txBody>
          <a:bodyPr>
            <a:normAutofit/>
          </a:bodyPr>
          <a:lstStyle/>
          <a:p>
            <a:pPr marL="0" indent="0">
              <a:buNone/>
            </a:pPr>
            <a:r>
              <a:rPr lang="en-US" sz="2400" b="1" dirty="0">
                <a:latin typeface="Arial" panose="020B0604020202020204" pitchFamily="34" charset="0"/>
                <a:cs typeface="Arial" panose="020B0604020202020204" pitchFamily="34" charset="0"/>
              </a:rPr>
              <a:t>What is dependency injection</a:t>
            </a:r>
          </a:p>
          <a:p>
            <a:r>
              <a:rPr lang="en-US" sz="2400" dirty="0">
                <a:latin typeface="Arial" panose="020B0604020202020204" pitchFamily="34" charset="0"/>
                <a:cs typeface="Arial" panose="020B0604020202020204" pitchFamily="34" charset="0"/>
              </a:rPr>
              <a:t>It`s a technique where an object supplies the dependencies of another object</a:t>
            </a:r>
          </a:p>
          <a:p>
            <a:r>
              <a:rPr lang="en-US" sz="2400" dirty="0">
                <a:latin typeface="Arial" panose="020B0604020202020204" pitchFamily="34" charset="0"/>
                <a:cs typeface="Arial" panose="020B0604020202020204" pitchFamily="34" charset="0"/>
              </a:rPr>
              <a:t>Dependency injection is one form of inversion of control</a:t>
            </a:r>
          </a:p>
          <a:p>
            <a:r>
              <a:rPr lang="en-US" sz="2400" dirty="0">
                <a:latin typeface="Arial" panose="020B0604020202020204" pitchFamily="34" charset="0"/>
                <a:cs typeface="Arial" panose="020B0604020202020204" pitchFamily="34" charset="0"/>
              </a:rPr>
              <a:t>Main goal – decouple objects from their dependencies so that dependencies can easily get swapped at runtime</a:t>
            </a:r>
          </a:p>
          <a:p>
            <a:r>
              <a:rPr lang="en-US" sz="2400" dirty="0">
                <a:latin typeface="Arial" panose="020B0604020202020204" pitchFamily="34" charset="0"/>
                <a:cs typeface="Arial" panose="020B0604020202020204" pitchFamily="34" charset="0"/>
              </a:rPr>
              <a:t>Useful for testing, mocking and stubbing</a:t>
            </a:r>
          </a:p>
        </p:txBody>
      </p:sp>
      <p:sp>
        <p:nvSpPr>
          <p:cNvPr id="2" name="Rectangle 1">
            <a:extLst>
              <a:ext uri="{FF2B5EF4-FFF2-40B4-BE49-F238E27FC236}">
                <a16:creationId xmlns:a16="http://schemas.microsoft.com/office/drawing/2014/main" id="{B1FEE040-FB35-4B76-98C6-70BC4196CBDF}"/>
              </a:ext>
            </a:extLst>
          </p:cNvPr>
          <p:cNvSpPr/>
          <p:nvPr/>
        </p:nvSpPr>
        <p:spPr>
          <a:xfrm>
            <a:off x="46636" y="279401"/>
            <a:ext cx="4988032" cy="584775"/>
          </a:xfrm>
          <a:prstGeom prst="rect">
            <a:avLst/>
          </a:prstGeom>
        </p:spPr>
        <p:txBody>
          <a:bodyPr wrap="none">
            <a:spAutoFit/>
          </a:bodyPr>
          <a:lstStyle/>
          <a:p>
            <a:r>
              <a:rPr lang="en-US" sz="3200" b="1" dirty="0">
                <a:latin typeface="+mj-lt"/>
                <a:cs typeface="Arial" panose="020B0604020202020204" pitchFamily="34" charset="0"/>
              </a:rPr>
              <a:t>What is dependency injection</a:t>
            </a:r>
          </a:p>
        </p:txBody>
      </p:sp>
    </p:spTree>
    <p:extLst>
      <p:ext uri="{BB962C8B-B14F-4D97-AF65-F5344CB8AC3E}">
        <p14:creationId xmlns:p14="http://schemas.microsoft.com/office/powerpoint/2010/main" val="3132636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253067"/>
            <a:ext cx="10018183" cy="5302251"/>
          </a:xfrm>
        </p:spPr>
        <p:txBody>
          <a:bodyPr>
            <a:normAutofit/>
          </a:bodyPr>
          <a:lstStyle/>
          <a:p>
            <a:pPr marL="0" indent="0">
              <a:buNone/>
            </a:pPr>
            <a:r>
              <a:rPr lang="en-US" dirty="0"/>
              <a:t>In most web applications, users navigate from one page to the next as they perform application tasks. Users can navigate in these ways:</a:t>
            </a:r>
          </a:p>
          <a:p>
            <a:r>
              <a:rPr lang="en-US" dirty="0"/>
              <a:t>Entering a URL in the address bar</a:t>
            </a:r>
          </a:p>
          <a:p>
            <a:r>
              <a:rPr lang="en-US" dirty="0"/>
              <a:t>Following links, clicking buttons, and so on</a:t>
            </a:r>
          </a:p>
          <a:p>
            <a:r>
              <a:rPr lang="en-US" dirty="0"/>
              <a:t>Going backward or forward in the browser history</a:t>
            </a:r>
          </a:p>
          <a:p>
            <a:pPr marL="0" indent="0">
              <a:buNone/>
            </a:pPr>
            <a:endParaRPr lang="en-US" dirty="0"/>
          </a:p>
          <a:p>
            <a:pPr marL="0" indent="0">
              <a:buNone/>
            </a:pPr>
            <a:r>
              <a:rPr lang="en-US" dirty="0"/>
              <a:t>The router can interpret a browser URL as an instruction to navigate to a component and pass optional parameters (which contain information) to the component to give it contextual information and help it decide which specific content to present or what it needs to do.</a:t>
            </a:r>
          </a:p>
        </p:txBody>
      </p:sp>
      <p:sp>
        <p:nvSpPr>
          <p:cNvPr id="4" name="Title 1"/>
          <p:cNvSpPr>
            <a:spLocks noGrp="1"/>
          </p:cNvSpPr>
          <p:nvPr>
            <p:ph type="title" idx="4294967295"/>
          </p:nvPr>
        </p:nvSpPr>
        <p:spPr>
          <a:xfrm>
            <a:off x="1" y="302684"/>
            <a:ext cx="6667500" cy="508001"/>
          </a:xfrm>
        </p:spPr>
        <p:txBody>
          <a:bodyPr>
            <a:normAutofit fontScale="90000"/>
          </a:bodyPr>
          <a:lstStyle/>
          <a:p>
            <a:pPr algn="l"/>
            <a:r>
              <a:rPr lang="en-US" sz="3200" dirty="0">
                <a:solidFill>
                  <a:schemeClr val="bg1"/>
                </a:solidFill>
              </a:rPr>
              <a:t>Routers</a:t>
            </a:r>
          </a:p>
        </p:txBody>
      </p:sp>
    </p:spTree>
    <p:extLst>
      <p:ext uri="{BB962C8B-B14F-4D97-AF65-F5344CB8AC3E}">
        <p14:creationId xmlns:p14="http://schemas.microsoft.com/office/powerpoint/2010/main" val="3365013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 y="254967"/>
            <a:ext cx="4330700" cy="500023"/>
          </a:xfrm>
        </p:spPr>
        <p:txBody>
          <a:bodyPr>
            <a:normAutofit fontScale="90000"/>
          </a:bodyPr>
          <a:lstStyle/>
          <a:p>
            <a:pPr algn="l"/>
            <a:r>
              <a:rPr lang="en-US" sz="3200" dirty="0">
                <a:solidFill>
                  <a:schemeClr val="bg1"/>
                </a:solidFill>
              </a:rPr>
              <a:t>Routers</a:t>
            </a:r>
          </a:p>
        </p:txBody>
      </p:sp>
      <p:graphicFrame>
        <p:nvGraphicFramePr>
          <p:cNvPr id="6" name="Table 5"/>
          <p:cNvGraphicFramePr>
            <a:graphicFrameLocks noGrp="1"/>
          </p:cNvGraphicFramePr>
          <p:nvPr>
            <p:extLst>
              <p:ext uri="{D42A27DB-BD31-4B8C-83A1-F6EECF244321}">
                <p14:modId xmlns:p14="http://schemas.microsoft.com/office/powerpoint/2010/main" val="3412535695"/>
              </p:ext>
            </p:extLst>
          </p:nvPr>
        </p:nvGraphicFramePr>
        <p:xfrm>
          <a:off x="1960775" y="1592868"/>
          <a:ext cx="9918110" cy="3831260"/>
        </p:xfrm>
        <a:graphic>
          <a:graphicData uri="http://schemas.openxmlformats.org/drawingml/2006/table">
            <a:tbl>
              <a:tblPr>
                <a:tableStyleId>{5C22544A-7EE6-4342-B048-85BDC9FD1C3A}</a:tableStyleId>
              </a:tblPr>
              <a:tblGrid>
                <a:gridCol w="1693862">
                  <a:extLst>
                    <a:ext uri="{9D8B030D-6E8A-4147-A177-3AD203B41FA5}">
                      <a16:colId xmlns:a16="http://schemas.microsoft.com/office/drawing/2014/main" val="2330840492"/>
                    </a:ext>
                  </a:extLst>
                </a:gridCol>
                <a:gridCol w="1214847">
                  <a:extLst>
                    <a:ext uri="{9D8B030D-6E8A-4147-A177-3AD203B41FA5}">
                      <a16:colId xmlns:a16="http://schemas.microsoft.com/office/drawing/2014/main" val="1633939005"/>
                    </a:ext>
                  </a:extLst>
                </a:gridCol>
                <a:gridCol w="7009401">
                  <a:extLst>
                    <a:ext uri="{9D8B030D-6E8A-4147-A177-3AD203B41FA5}">
                      <a16:colId xmlns:a16="http://schemas.microsoft.com/office/drawing/2014/main" val="2020063495"/>
                    </a:ext>
                  </a:extLst>
                </a:gridCol>
              </a:tblGrid>
              <a:tr h="269255">
                <a:tc>
                  <a:txBody>
                    <a:bodyPr/>
                    <a:lstStyle/>
                    <a:p>
                      <a:pPr algn="l" fontAlgn="ctr"/>
                      <a:r>
                        <a:rPr lang="en-IN" sz="1600" b="1" u="none" strike="noStrike" dirty="0">
                          <a:effectLst/>
                        </a:rPr>
                        <a:t>Object</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Type</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Description</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extLst>
                  <a:ext uri="{0D108BD9-81ED-4DB2-BD59-A6C34878D82A}">
                    <a16:rowId xmlns:a16="http://schemas.microsoft.com/office/drawing/2014/main" val="3099497803"/>
                  </a:ext>
                </a:extLst>
              </a:tr>
              <a:tr h="614676">
                <a:tc>
                  <a:txBody>
                    <a:bodyPr/>
                    <a:lstStyle/>
                    <a:p>
                      <a:pPr algn="l" fontAlgn="ctr"/>
                      <a:r>
                        <a:rPr lang="en-IN" sz="1600" b="1" u="none" strike="noStrike" dirty="0" err="1">
                          <a:effectLst/>
                        </a:rPr>
                        <a:t>RouterModule</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dirty="0">
                          <a:effectLst/>
                        </a:rPr>
                        <a:t>Module</a:t>
                      </a:r>
                      <a:endParaRPr lang="en-IN" sz="1600" b="0" i="0" u="none" strike="noStrike" dirty="0">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A separate Angular module that provides the necessary service providers and directives for navigating through application views.</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59541593"/>
                  </a:ext>
                </a:extLst>
              </a:tr>
              <a:tr h="652900">
                <a:tc>
                  <a:txBody>
                    <a:bodyPr/>
                    <a:lstStyle/>
                    <a:p>
                      <a:pPr algn="l" fontAlgn="ctr"/>
                      <a:r>
                        <a:rPr lang="en-IN" sz="1600" b="1" u="none" strike="noStrike">
                          <a:effectLst/>
                        </a:rPr>
                        <a:t>Router</a:t>
                      </a:r>
                      <a:endParaRPr lang="en-IN" sz="1600" b="1" i="0" u="none" strike="noStrike">
                        <a:solidFill>
                          <a:srgbClr val="000000"/>
                        </a:solidFill>
                        <a:effectLst/>
                        <a:latin typeface="&amp;quot"/>
                      </a:endParaRPr>
                    </a:p>
                  </a:txBody>
                  <a:tcPr marL="5155" marR="5155" marT="5155" marB="0" anchor="ctr"/>
                </a:tc>
                <a:tc>
                  <a:txBody>
                    <a:bodyPr/>
                    <a:lstStyle/>
                    <a:p>
                      <a:pPr algn="l"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Displays the application component for the active URL. Manages navigation from one component to the next.</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396864488"/>
                  </a:ext>
                </a:extLst>
              </a:tr>
              <a:tr h="188536">
                <a:tc gridSpan="3">
                  <a:txBody>
                    <a:bodyPr/>
                    <a:lstStyle/>
                    <a:p>
                      <a:pPr algn="l" fontAlgn="ctr"/>
                      <a:endParaRPr lang="en-IN" sz="1600" b="1" i="0" u="none" strike="noStrike" dirty="0">
                        <a:solidFill>
                          <a:srgbClr val="000000"/>
                        </a:solidFill>
                        <a:effectLst/>
                        <a:latin typeface="&amp;quot"/>
                      </a:endParaRPr>
                    </a:p>
                  </a:txBody>
                  <a:tcPr marL="5155" marR="5155" marT="5155" marB="0" anchor="ctr"/>
                </a:tc>
                <a:tc hMerge="1">
                  <a:txBody>
                    <a:bodyPr/>
                    <a:lstStyle/>
                    <a:p>
                      <a:pPr algn="l" fontAlgn="ctr"/>
                      <a:endParaRPr lang="en-IN" sz="1600" b="0" i="0" u="none" strike="noStrike">
                        <a:solidFill>
                          <a:srgbClr val="000000"/>
                        </a:solidFill>
                        <a:effectLst/>
                        <a:latin typeface="Times New Roman" panose="02020603050405020304" pitchFamily="18" charset="0"/>
                      </a:endParaRPr>
                    </a:p>
                  </a:txBody>
                  <a:tcPr marL="5155" marR="5155" marT="5155" marB="0" anchor="ctr"/>
                </a:tc>
                <a:tc hMerge="1">
                  <a:txBody>
                    <a:bodyPr/>
                    <a:lstStyle/>
                    <a:p>
                      <a:pPr algn="l" fontAlgn="ctr"/>
                      <a:endParaRPr lang="en-US" sz="1600" b="0" i="0" u="none" strike="noStrike">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606261889"/>
                  </a:ext>
                </a:extLst>
              </a:tr>
              <a:tr h="413284">
                <a:tc>
                  <a:txBody>
                    <a:bodyPr/>
                    <a:lstStyle/>
                    <a:p>
                      <a:pPr algn="l" fontAlgn="ctr"/>
                      <a:r>
                        <a:rPr lang="en-IN" sz="1600" b="1" u="none" strike="noStrike" dirty="0" err="1">
                          <a:effectLst/>
                        </a:rPr>
                        <a:t>RouterOutlet</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Directive</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The directive (&lt;router-outlet&gt;) that marks where the router displays a view.</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3554867839"/>
                  </a:ext>
                </a:extLst>
              </a:tr>
              <a:tr h="816075">
                <a:tc>
                  <a:txBody>
                    <a:bodyPr/>
                    <a:lstStyle/>
                    <a:p>
                      <a:pPr algn="l" fontAlgn="ctr"/>
                      <a:r>
                        <a:rPr lang="en-IN" sz="1600" b="1" u="none" strike="noStrike" dirty="0" err="1">
                          <a:effectLst/>
                        </a:rPr>
                        <a:t>RouterLink</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Directive</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a:effectLst/>
                        </a:rPr>
                        <a:t>The directive for binding a clickable HTML element to a route. Clicking an element with a RouterLink directive that’s bound to a string or a link parameters array triggers a navigation.</a:t>
                      </a:r>
                      <a:endParaRPr lang="en-US" sz="1600" b="0" i="0" u="none" strike="noStrike">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2584855261"/>
                  </a:ext>
                </a:extLst>
              </a:tr>
              <a:tr h="816075">
                <a:tc gridSpan="3">
                  <a:txBody>
                    <a:bodyPr/>
                    <a:lstStyle/>
                    <a:p>
                      <a:pPr algn="l" fontAlgn="ctr"/>
                      <a:endParaRPr lang="en-IN" sz="1600" b="1" i="0" u="none" strike="noStrike" dirty="0">
                        <a:solidFill>
                          <a:srgbClr val="000000"/>
                        </a:solidFill>
                        <a:effectLst/>
                        <a:latin typeface="&amp;quot"/>
                      </a:endParaRPr>
                    </a:p>
                  </a:txBody>
                  <a:tcPr marL="5155" marR="5155" marT="5155" marB="0" anchor="ctr"/>
                </a:tc>
                <a:tc hMerge="1">
                  <a:txBody>
                    <a:bodyPr/>
                    <a:lstStyle/>
                    <a:p>
                      <a:pPr algn="l" fontAlgn="ctr"/>
                      <a:endParaRPr lang="en-IN" sz="1600" b="0" i="0" u="none" strike="noStrike" dirty="0">
                        <a:solidFill>
                          <a:srgbClr val="000000"/>
                        </a:solidFill>
                        <a:effectLst/>
                        <a:latin typeface="Times New Roman" panose="02020603050405020304" pitchFamily="18" charset="0"/>
                      </a:endParaRPr>
                    </a:p>
                  </a:txBody>
                  <a:tcPr marL="5155" marR="5155" marT="5155" marB="0" anchor="ctr"/>
                </a:tc>
                <a:tc hMerge="1">
                  <a:txBody>
                    <a:bodyPr/>
                    <a:lstStyle/>
                    <a:p>
                      <a:pPr algn="l" fontAlgn="ct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2945441374"/>
                  </a:ext>
                </a:extLst>
              </a:tr>
            </a:tbl>
          </a:graphicData>
        </a:graphic>
      </p:graphicFrame>
    </p:spTree>
    <p:extLst>
      <p:ext uri="{BB962C8B-B14F-4D97-AF65-F5344CB8AC3E}">
        <p14:creationId xmlns:p14="http://schemas.microsoft.com/office/powerpoint/2010/main" val="38566809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203201" y="279401"/>
            <a:ext cx="3517900" cy="497417"/>
          </a:xfrm>
        </p:spPr>
        <p:txBody>
          <a:bodyPr>
            <a:noAutofit/>
          </a:bodyPr>
          <a:lstStyle/>
          <a:p>
            <a:pPr algn="l"/>
            <a:r>
              <a:rPr lang="en-US" sz="3200" dirty="0">
                <a:solidFill>
                  <a:schemeClr val="bg1"/>
                </a:solidFill>
              </a:rPr>
              <a:t>Routers</a:t>
            </a:r>
          </a:p>
        </p:txBody>
      </p:sp>
      <p:graphicFrame>
        <p:nvGraphicFramePr>
          <p:cNvPr id="6" name="Table 5"/>
          <p:cNvGraphicFramePr>
            <a:graphicFrameLocks noGrp="1"/>
          </p:cNvGraphicFramePr>
          <p:nvPr/>
        </p:nvGraphicFramePr>
        <p:xfrm>
          <a:off x="1484311" y="2011684"/>
          <a:ext cx="10018715" cy="1944579"/>
        </p:xfrm>
        <a:graphic>
          <a:graphicData uri="http://schemas.openxmlformats.org/drawingml/2006/table">
            <a:tbl>
              <a:tblPr>
                <a:tableStyleId>{5C22544A-7EE6-4342-B048-85BDC9FD1C3A}</a:tableStyleId>
              </a:tblPr>
              <a:tblGrid>
                <a:gridCol w="1794467">
                  <a:extLst>
                    <a:ext uri="{9D8B030D-6E8A-4147-A177-3AD203B41FA5}">
                      <a16:colId xmlns:a16="http://schemas.microsoft.com/office/drawing/2014/main" val="2330840492"/>
                    </a:ext>
                  </a:extLst>
                </a:gridCol>
                <a:gridCol w="1214847">
                  <a:extLst>
                    <a:ext uri="{9D8B030D-6E8A-4147-A177-3AD203B41FA5}">
                      <a16:colId xmlns:a16="http://schemas.microsoft.com/office/drawing/2014/main" val="1633939005"/>
                    </a:ext>
                  </a:extLst>
                </a:gridCol>
                <a:gridCol w="7009401">
                  <a:extLst>
                    <a:ext uri="{9D8B030D-6E8A-4147-A177-3AD203B41FA5}">
                      <a16:colId xmlns:a16="http://schemas.microsoft.com/office/drawing/2014/main" val="2020063495"/>
                    </a:ext>
                  </a:extLst>
                </a:gridCol>
              </a:tblGrid>
              <a:tr h="248995">
                <a:tc>
                  <a:txBody>
                    <a:bodyPr/>
                    <a:lstStyle/>
                    <a:p>
                      <a:pPr algn="l" fontAlgn="ctr"/>
                      <a:r>
                        <a:rPr lang="en-IN" sz="1600" b="1" u="none" strike="noStrike" dirty="0">
                          <a:effectLst/>
                        </a:rPr>
                        <a:t>Object</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Type</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Description</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extLst>
                  <a:ext uri="{0D108BD9-81ED-4DB2-BD59-A6C34878D82A}">
                    <a16:rowId xmlns:a16="http://schemas.microsoft.com/office/drawing/2014/main" val="3099497803"/>
                  </a:ext>
                </a:extLst>
              </a:tr>
              <a:tr h="940913">
                <a:tc>
                  <a:txBody>
                    <a:bodyPr/>
                    <a:lstStyle/>
                    <a:p>
                      <a:pPr algn="l" fontAlgn="ctr"/>
                      <a:r>
                        <a:rPr lang="en-IN" sz="1600" b="1" u="none" strike="noStrike" dirty="0" err="1">
                          <a:effectLst/>
                        </a:rPr>
                        <a:t>ActivatedRoute</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dirty="0">
                          <a:effectLst/>
                        </a:rPr>
                        <a:t> </a:t>
                      </a:r>
                      <a:endParaRPr lang="en-IN" sz="1600" b="0" i="0" u="none" strike="noStrike" dirty="0">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A service that’s provided to each route component that contains route-specific information such as route parameters, static data, resolve data, global query </a:t>
                      </a:r>
                      <a:r>
                        <a:rPr lang="en-US" sz="1600" u="none" strike="noStrike" dirty="0" err="1">
                          <a:effectLst/>
                        </a:rPr>
                        <a:t>params</a:t>
                      </a:r>
                      <a:r>
                        <a:rPr lang="en-US" sz="1600" u="none" strike="noStrike" dirty="0">
                          <a:effectLst/>
                        </a:rPr>
                        <a:t>, and the global fragment.</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4078543199"/>
                  </a:ext>
                </a:extLst>
              </a:tr>
              <a:tr h="754671">
                <a:tc>
                  <a:txBody>
                    <a:bodyPr/>
                    <a:lstStyle/>
                    <a:p>
                      <a:pPr algn="l" fontAlgn="ctr"/>
                      <a:r>
                        <a:rPr lang="en-IN" sz="1600" b="1" u="none" strike="noStrike" dirty="0" err="1">
                          <a:effectLst/>
                        </a:rPr>
                        <a:t>RouterState</a:t>
                      </a:r>
                      <a:r>
                        <a:rPr lang="en-IN" sz="1600" b="1" u="none" strike="noStrike" dirty="0">
                          <a:effectLst/>
                        </a:rPr>
                        <a:t> </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The current state of the router including a tree of the currently activated routes together with convenience methods for traversing the route tree.</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614654024"/>
                  </a:ext>
                </a:extLst>
              </a:tr>
            </a:tbl>
          </a:graphicData>
        </a:graphic>
      </p:graphicFrame>
    </p:spTree>
    <p:extLst>
      <p:ext uri="{BB962C8B-B14F-4D97-AF65-F5344CB8AC3E}">
        <p14:creationId xmlns:p14="http://schemas.microsoft.com/office/powerpoint/2010/main" val="3935659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97001"/>
            <a:ext cx="9205383" cy="1166284"/>
          </a:xfrm>
        </p:spPr>
        <p:txBody>
          <a:bodyPr>
            <a:normAutofit/>
          </a:bodyPr>
          <a:lstStyle/>
          <a:p>
            <a:r>
              <a:rPr lang="en-US" sz="2400" dirty="0">
                <a:latin typeface="Arial" panose="020B0604020202020204" pitchFamily="34" charset="0"/>
                <a:cs typeface="Arial" panose="020B0604020202020204" pitchFamily="34" charset="0"/>
              </a:rPr>
              <a:t>It requires a routing table which maps a URL to a component (</a:t>
            </a:r>
            <a:r>
              <a:rPr lang="en-US" sz="2400" dirty="0" err="1">
                <a:latin typeface="Arial" panose="020B0604020202020204" pitchFamily="34" charset="0"/>
                <a:cs typeface="Arial" panose="020B0604020202020204" pitchFamily="34" charset="0"/>
              </a:rPr>
              <a:t>app.routing.ts</a:t>
            </a:r>
            <a:r>
              <a:rPr lang="en-US" sz="2400"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2524260" y="2790757"/>
            <a:ext cx="7804597" cy="3197919"/>
          </a:xfrm>
          <a:prstGeom prst="rect">
            <a:avLst/>
          </a:prstGeom>
        </p:spPr>
      </p:pic>
      <p:sp>
        <p:nvSpPr>
          <p:cNvPr id="2" name="Rectangle 1">
            <a:extLst>
              <a:ext uri="{FF2B5EF4-FFF2-40B4-BE49-F238E27FC236}">
                <a16:creationId xmlns:a16="http://schemas.microsoft.com/office/drawing/2014/main" id="{775526BD-2621-8744-8A11-4F657B0EAD2B}"/>
              </a:ext>
            </a:extLst>
          </p:cNvPr>
          <p:cNvSpPr/>
          <p:nvPr/>
        </p:nvSpPr>
        <p:spPr>
          <a:xfrm>
            <a:off x="173394" y="253357"/>
            <a:ext cx="5878661" cy="584775"/>
          </a:xfrm>
          <a:prstGeom prst="rect">
            <a:avLst/>
          </a:prstGeom>
        </p:spPr>
        <p:txBody>
          <a:bodyPr wrap="none">
            <a:spAutoFit/>
          </a:bodyPr>
          <a:lstStyle/>
          <a:p>
            <a:r>
              <a:rPr lang="en-US" sz="3200" b="1" dirty="0">
                <a:solidFill>
                  <a:schemeClr val="bg1"/>
                </a:solidFill>
                <a:latin typeface="+mj-lt"/>
              </a:rPr>
              <a:t>Configuring the Component Router</a:t>
            </a:r>
          </a:p>
        </p:txBody>
      </p:sp>
    </p:spTree>
    <p:extLst>
      <p:ext uri="{BB962C8B-B14F-4D97-AF65-F5344CB8AC3E}">
        <p14:creationId xmlns:p14="http://schemas.microsoft.com/office/powerpoint/2010/main" val="1106247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092200"/>
            <a:ext cx="9408583" cy="1212851"/>
          </a:xfrm>
        </p:spPr>
        <p:txBody>
          <a:bodyPr>
            <a:normAutofit/>
          </a:bodyPr>
          <a:lstStyle/>
          <a:p>
            <a:r>
              <a:rPr lang="en-US" sz="2400" dirty="0">
                <a:latin typeface="Arial" panose="020B0604020202020204" pitchFamily="34" charset="0"/>
                <a:cs typeface="Arial" panose="020B0604020202020204" pitchFamily="34" charset="0"/>
              </a:rPr>
              <a:t>&lt;router-outlet&gt; is the place where routed components are loaded in the HTML template</a:t>
            </a:r>
          </a:p>
        </p:txBody>
      </p:sp>
      <p:pic>
        <p:nvPicPr>
          <p:cNvPr id="4" name="Picture 3"/>
          <p:cNvPicPr>
            <a:picLocks noChangeAspect="1"/>
          </p:cNvPicPr>
          <p:nvPr/>
        </p:nvPicPr>
        <p:blipFill>
          <a:blip r:embed="rId2"/>
          <a:stretch>
            <a:fillRect/>
          </a:stretch>
        </p:blipFill>
        <p:spPr>
          <a:xfrm>
            <a:off x="2438401" y="2717801"/>
            <a:ext cx="8139447" cy="3307724"/>
          </a:xfrm>
          <a:prstGeom prst="rect">
            <a:avLst/>
          </a:prstGeom>
        </p:spPr>
      </p:pic>
      <p:sp>
        <p:nvSpPr>
          <p:cNvPr id="2" name="Rectangle 1">
            <a:extLst>
              <a:ext uri="{FF2B5EF4-FFF2-40B4-BE49-F238E27FC236}">
                <a16:creationId xmlns:a16="http://schemas.microsoft.com/office/drawing/2014/main" id="{BB3A1A47-BB10-3340-B973-FC95657AF1FA}"/>
              </a:ext>
            </a:extLst>
          </p:cNvPr>
          <p:cNvSpPr/>
          <p:nvPr/>
        </p:nvSpPr>
        <p:spPr>
          <a:xfrm>
            <a:off x="304800" y="198251"/>
            <a:ext cx="6096000" cy="584775"/>
          </a:xfrm>
          <a:prstGeom prst="rect">
            <a:avLst/>
          </a:prstGeom>
        </p:spPr>
        <p:txBody>
          <a:bodyPr wrap="square">
            <a:spAutoFit/>
          </a:bodyPr>
          <a:lstStyle/>
          <a:p>
            <a:r>
              <a:rPr lang="en-US" sz="3200" b="1" dirty="0">
                <a:solidFill>
                  <a:schemeClr val="bg1"/>
                </a:solidFill>
                <a:latin typeface="+mj-lt"/>
              </a:rPr>
              <a:t>Defining a router-outlet</a:t>
            </a:r>
          </a:p>
        </p:txBody>
      </p:sp>
    </p:spTree>
    <p:extLst>
      <p:ext uri="{BB962C8B-B14F-4D97-AF65-F5344CB8AC3E}">
        <p14:creationId xmlns:p14="http://schemas.microsoft.com/office/powerpoint/2010/main" val="41837684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193800"/>
            <a:ext cx="10020300" cy="3100917"/>
          </a:xfrm>
        </p:spPr>
        <p:txBody>
          <a:bodyPr>
            <a:normAutofit/>
          </a:bodyPr>
          <a:lstStyle/>
          <a:p>
            <a:r>
              <a:rPr lang="en-US" sz="2400" dirty="0">
                <a:latin typeface="Arial" panose="020B0604020202020204" pitchFamily="34" charset="0"/>
                <a:cs typeface="Arial" panose="020B0604020202020204" pitchFamily="34" charset="0"/>
              </a:rPr>
              <a:t>Parameters have to be named in the router config:</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Then parameters can be retrieved by injecting the </a:t>
            </a:r>
            <a:r>
              <a:rPr lang="en-US" sz="2400" dirty="0" err="1">
                <a:latin typeface="Arial" panose="020B0604020202020204" pitchFamily="34" charset="0"/>
                <a:cs typeface="Arial" panose="020B0604020202020204" pitchFamily="34" charset="0"/>
              </a:rPr>
              <a:t>ActivatedRoute</a:t>
            </a:r>
            <a:r>
              <a:rPr lang="en-US" sz="2400" dirty="0">
                <a:latin typeface="Arial" panose="020B0604020202020204" pitchFamily="34" charset="0"/>
                <a:cs typeface="Arial" panose="020B0604020202020204" pitchFamily="34" charset="0"/>
              </a:rPr>
              <a:t> service and subscribing to its </a:t>
            </a:r>
            <a:r>
              <a:rPr lang="en-US" sz="2400" dirty="0" err="1">
                <a:latin typeface="Arial" panose="020B0604020202020204" pitchFamily="34" charset="0"/>
                <a:cs typeface="Arial" panose="020B0604020202020204" pitchFamily="34" charset="0"/>
              </a:rPr>
              <a:t>paramMap</a:t>
            </a:r>
            <a:r>
              <a:rPr lang="en-US" sz="2400"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3072955" y="1788204"/>
            <a:ext cx="5410200" cy="847725"/>
          </a:xfrm>
          <a:prstGeom prst="rect">
            <a:avLst/>
          </a:prstGeom>
        </p:spPr>
      </p:pic>
      <p:pic>
        <p:nvPicPr>
          <p:cNvPr id="5" name="Picture 4"/>
          <p:cNvPicPr>
            <a:picLocks noChangeAspect="1"/>
          </p:cNvPicPr>
          <p:nvPr/>
        </p:nvPicPr>
        <p:blipFill>
          <a:blip r:embed="rId3"/>
          <a:stretch>
            <a:fillRect/>
          </a:stretch>
        </p:blipFill>
        <p:spPr>
          <a:xfrm>
            <a:off x="2947154" y="3964189"/>
            <a:ext cx="7272807" cy="1700011"/>
          </a:xfrm>
          <a:prstGeom prst="rect">
            <a:avLst/>
          </a:prstGeom>
        </p:spPr>
      </p:pic>
      <p:sp>
        <p:nvSpPr>
          <p:cNvPr id="2" name="Rectangle 1">
            <a:extLst>
              <a:ext uri="{FF2B5EF4-FFF2-40B4-BE49-F238E27FC236}">
                <a16:creationId xmlns:a16="http://schemas.microsoft.com/office/drawing/2014/main" id="{69DFE7F5-8086-4DDF-8FB3-F0C232C110D6}"/>
              </a:ext>
            </a:extLst>
          </p:cNvPr>
          <p:cNvSpPr/>
          <p:nvPr/>
        </p:nvSpPr>
        <p:spPr>
          <a:xfrm>
            <a:off x="0" y="279401"/>
            <a:ext cx="2057936" cy="584775"/>
          </a:xfrm>
          <a:prstGeom prst="rect">
            <a:avLst/>
          </a:prstGeom>
        </p:spPr>
        <p:txBody>
          <a:bodyPr wrap="none">
            <a:spAutoFit/>
          </a:bodyPr>
          <a:lstStyle/>
          <a:p>
            <a:r>
              <a:rPr lang="en-US" sz="3200" dirty="0">
                <a:solidFill>
                  <a:schemeClr val="bg1"/>
                </a:solidFill>
                <a:latin typeface="+mj-lt"/>
                <a:cs typeface="Arial" panose="020B0604020202020204" pitchFamily="34" charset="0"/>
              </a:rPr>
              <a:t>Parameters</a:t>
            </a:r>
            <a:endParaRPr lang="en-US" sz="3200" dirty="0">
              <a:solidFill>
                <a:schemeClr val="bg1"/>
              </a:solidFill>
              <a:latin typeface="+mj-lt"/>
            </a:endParaRPr>
          </a:p>
        </p:txBody>
      </p:sp>
    </p:spTree>
    <p:extLst>
      <p:ext uri="{BB962C8B-B14F-4D97-AF65-F5344CB8AC3E}">
        <p14:creationId xmlns:p14="http://schemas.microsoft.com/office/powerpoint/2010/main" val="6571485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48318"/>
            <a:ext cx="8087783" cy="3778249"/>
          </a:xfrm>
        </p:spPr>
        <p:txBody>
          <a:bodyPr>
            <a:normAutofit/>
          </a:bodyPr>
          <a:lstStyle/>
          <a:p>
            <a:pPr marL="0" indent="0">
              <a:buNone/>
            </a:pPr>
            <a:r>
              <a:rPr lang="en-US" sz="2400" dirty="0">
                <a:latin typeface="Arial" panose="020B0604020202020204" pitchFamily="34" charset="0"/>
                <a:cs typeface="Arial" panose="020B0604020202020204" pitchFamily="34" charset="0"/>
              </a:rPr>
              <a:t>The component router can load components based on URL</a:t>
            </a:r>
          </a:p>
          <a:p>
            <a:r>
              <a:rPr lang="en-US" sz="2400" dirty="0">
                <a:latin typeface="Arial" panose="020B0604020202020204" pitchFamily="34" charset="0"/>
                <a:cs typeface="Arial" panose="020B0604020202020204" pitchFamily="34" charset="0"/>
              </a:rPr>
              <a:t>We have to define a routing table</a:t>
            </a:r>
          </a:p>
          <a:p>
            <a:r>
              <a:rPr lang="en-US" sz="2400" dirty="0">
                <a:latin typeface="Arial" panose="020B0604020202020204" pitchFamily="34" charset="0"/>
                <a:cs typeface="Arial" panose="020B0604020202020204" pitchFamily="34" charset="0"/>
              </a:rPr>
              <a:t>&lt;router-outlet&gt; indicates where routed component get loaded in the HTML</a:t>
            </a:r>
          </a:p>
          <a:p>
            <a:r>
              <a:rPr lang="en-US" sz="2400" dirty="0">
                <a:latin typeface="Arial" panose="020B0604020202020204" pitchFamily="34" charset="0"/>
                <a:cs typeface="Arial" panose="020B0604020202020204" pitchFamily="34" charset="0"/>
              </a:rPr>
              <a:t>Routes can have parameters and we can subscribe to parameter updates</a:t>
            </a:r>
          </a:p>
        </p:txBody>
      </p:sp>
    </p:spTree>
    <p:extLst>
      <p:ext uri="{BB962C8B-B14F-4D97-AF65-F5344CB8AC3E}">
        <p14:creationId xmlns:p14="http://schemas.microsoft.com/office/powerpoint/2010/main" val="28021139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79400"/>
            <a:ext cx="6464300" cy="567267"/>
          </a:xfrm>
        </p:spPr>
        <p:txBody>
          <a:bodyPr>
            <a:normAutofit/>
          </a:bodyPr>
          <a:lstStyle/>
          <a:p>
            <a:pPr algn="l"/>
            <a:r>
              <a:rPr lang="en-US" sz="3200" dirty="0">
                <a:solidFill>
                  <a:schemeClr val="bg1"/>
                </a:solidFill>
              </a:rPr>
              <a:t>Template Driven Forms in Angular</a:t>
            </a:r>
          </a:p>
        </p:txBody>
      </p:sp>
      <p:sp>
        <p:nvSpPr>
          <p:cNvPr id="3" name="Content Placeholder 2"/>
          <p:cNvSpPr>
            <a:spLocks noGrp="1"/>
          </p:cNvSpPr>
          <p:nvPr>
            <p:ph idx="4294967295"/>
          </p:nvPr>
        </p:nvSpPr>
        <p:spPr>
          <a:xfrm>
            <a:off x="2173818" y="1701800"/>
            <a:ext cx="8290983" cy="3124200"/>
          </a:xfrm>
        </p:spPr>
        <p:txBody>
          <a:bodyPr>
            <a:normAutofit/>
          </a:bodyPr>
          <a:lstStyle/>
          <a:p>
            <a:r>
              <a:rPr lang="en-US" sz="2400" dirty="0">
                <a:latin typeface="Arial" panose="020B0604020202020204" pitchFamily="34" charset="0"/>
                <a:cs typeface="Arial" panose="020B0604020202020204" pitchFamily="34" charset="0"/>
              </a:rPr>
              <a:t>Overview of forms in Angular</a:t>
            </a:r>
          </a:p>
          <a:p>
            <a:r>
              <a:rPr lang="en-US" sz="2400" dirty="0">
                <a:latin typeface="Arial" panose="020B0604020202020204" pitchFamily="34" charset="0"/>
                <a:cs typeface="Arial" panose="020B0604020202020204" pitchFamily="34" charset="0"/>
              </a:rPr>
              <a:t>Template  driven forms</a:t>
            </a:r>
          </a:p>
          <a:p>
            <a:r>
              <a:rPr lang="en-US" sz="2400" dirty="0">
                <a:latin typeface="Arial" panose="020B0604020202020204" pitchFamily="34" charset="0"/>
                <a:cs typeface="Arial" panose="020B0604020202020204" pitchFamily="34" charset="0"/>
              </a:rPr>
              <a:t>Properties added by Angular to help with validation</a:t>
            </a:r>
          </a:p>
          <a:p>
            <a:r>
              <a:rPr lang="en-US" sz="2400" dirty="0">
                <a:latin typeface="Arial" panose="020B0604020202020204" pitchFamily="34" charset="0"/>
                <a:cs typeface="Arial" panose="020B0604020202020204" pitchFamily="34" charset="0"/>
              </a:rPr>
              <a:t>Example of field validation in a form</a:t>
            </a:r>
          </a:p>
        </p:txBody>
      </p:sp>
    </p:spTree>
    <p:extLst>
      <p:ext uri="{BB962C8B-B14F-4D97-AF65-F5344CB8AC3E}">
        <p14:creationId xmlns:p14="http://schemas.microsoft.com/office/powerpoint/2010/main" val="2936940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28801" y="1397000"/>
            <a:ext cx="9042400" cy="4876801"/>
          </a:xfrm>
        </p:spPr>
        <p:txBody>
          <a:bodyPr>
            <a:noAutofit/>
          </a:bodyPr>
          <a:lstStyle/>
          <a:p>
            <a:pPr marL="0" indent="0">
              <a:buNone/>
            </a:pPr>
            <a:r>
              <a:rPr lang="en-US" sz="2400" b="1" dirty="0">
                <a:latin typeface="Arial" panose="020B0604020202020204" pitchFamily="34" charset="0"/>
                <a:cs typeface="Arial" panose="020B0604020202020204" pitchFamily="34" charset="0"/>
              </a:rPr>
              <a:t>Overview of Forms in Angular</a:t>
            </a:r>
          </a:p>
          <a:p>
            <a:pPr marL="0" indent="0">
              <a:buNone/>
            </a:pPr>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Angular provides tools to automate form management:</a:t>
            </a:r>
          </a:p>
          <a:p>
            <a:pPr lvl="1"/>
            <a:r>
              <a:rPr lang="en-US" dirty="0">
                <a:latin typeface="Arial" panose="020B0604020202020204" pitchFamily="34" charset="0"/>
                <a:cs typeface="Arial" panose="020B0604020202020204" pitchFamily="34" charset="0"/>
              </a:rPr>
              <a:t>Data bindings</a:t>
            </a:r>
          </a:p>
          <a:p>
            <a:pPr lvl="1"/>
            <a:r>
              <a:rPr lang="en-US" dirty="0">
                <a:latin typeface="Arial" panose="020B0604020202020204" pitchFamily="34" charset="0"/>
                <a:cs typeface="Arial" panose="020B0604020202020204" pitchFamily="34" charset="0"/>
              </a:rPr>
              <a:t>Form submission</a:t>
            </a:r>
          </a:p>
          <a:p>
            <a:pPr lvl="1"/>
            <a:r>
              <a:rPr lang="en-US" dirty="0">
                <a:latin typeface="Arial" panose="020B0604020202020204" pitchFamily="34" charset="0"/>
                <a:cs typeface="Arial" panose="020B0604020202020204" pitchFamily="34" charset="0"/>
              </a:rPr>
              <a:t>Form validation</a:t>
            </a:r>
          </a:p>
          <a:p>
            <a:pPr lvl="1"/>
            <a:r>
              <a:rPr lang="en-US" dirty="0">
                <a:latin typeface="Arial" panose="020B0604020202020204" pitchFamily="34" charset="0"/>
                <a:cs typeface="Arial" panose="020B0604020202020204" pitchFamily="34" charset="0"/>
              </a:rPr>
              <a:t>Error handling</a:t>
            </a:r>
          </a:p>
          <a:p>
            <a:r>
              <a:rPr lang="en-US" sz="2400" dirty="0">
                <a:latin typeface="Arial" panose="020B0604020202020204" pitchFamily="34" charset="0"/>
                <a:cs typeface="Arial" panose="020B0604020202020204" pitchFamily="34" charset="0"/>
              </a:rPr>
              <a:t>There are two different ways to handle forms:</a:t>
            </a:r>
          </a:p>
          <a:p>
            <a:r>
              <a:rPr lang="en-US" sz="2400" dirty="0">
                <a:latin typeface="Arial" panose="020B0604020202020204" pitchFamily="34" charset="0"/>
                <a:cs typeface="Arial" panose="020B0604020202020204" pitchFamily="34" charset="0"/>
              </a:rPr>
              <a:t>Template-driven</a:t>
            </a:r>
          </a:p>
          <a:p>
            <a:r>
              <a:rPr lang="en-US" sz="2400" dirty="0">
                <a:latin typeface="Arial" panose="020B0604020202020204" pitchFamily="34" charset="0"/>
                <a:cs typeface="Arial" panose="020B0604020202020204" pitchFamily="34" charset="0"/>
              </a:rPr>
              <a:t>Model-driven or Event-driven or Reactive Forms</a:t>
            </a:r>
          </a:p>
          <a:p>
            <a:pPr lvl="1"/>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40002F6-829A-4E71-9A2A-E9979809A258}"/>
              </a:ext>
            </a:extLst>
          </p:cNvPr>
          <p:cNvSpPr/>
          <p:nvPr/>
        </p:nvSpPr>
        <p:spPr>
          <a:xfrm>
            <a:off x="36644" y="276423"/>
            <a:ext cx="496482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Overview of Forms in Angular</a:t>
            </a:r>
          </a:p>
        </p:txBody>
      </p:sp>
    </p:spTree>
    <p:extLst>
      <p:ext uri="{BB962C8B-B14F-4D97-AF65-F5344CB8AC3E}">
        <p14:creationId xmlns:p14="http://schemas.microsoft.com/office/powerpoint/2010/main" val="216634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4876800" cy="609600"/>
          </a:xfrm>
        </p:spPr>
        <p:txBody>
          <a:bodyPr>
            <a:normAutofit/>
          </a:bodyPr>
          <a:lstStyle/>
          <a:p>
            <a:pPr algn="l"/>
            <a:r>
              <a:rPr lang="en-US" sz="3200" b="1" dirty="0">
                <a:solidFill>
                  <a:schemeClr val="bg1"/>
                </a:solidFill>
              </a:rPr>
              <a:t>Angular</a:t>
            </a:r>
          </a:p>
        </p:txBody>
      </p:sp>
      <p:sp>
        <p:nvSpPr>
          <p:cNvPr id="3" name="Content Placeholder 2"/>
          <p:cNvSpPr>
            <a:spLocks noGrp="1"/>
          </p:cNvSpPr>
          <p:nvPr>
            <p:ph idx="4294967295"/>
          </p:nvPr>
        </p:nvSpPr>
        <p:spPr>
          <a:xfrm>
            <a:off x="406400" y="2209800"/>
            <a:ext cx="4368800" cy="3581400"/>
          </a:xfrm>
        </p:spPr>
        <p:txBody>
          <a:bodyPr>
            <a:normAutofit/>
          </a:bodyPr>
          <a:lstStyle/>
          <a:p>
            <a:r>
              <a:rPr lang="en-US" sz="2400" dirty="0">
                <a:latin typeface="Arial" panose="020B0604020202020204" pitchFamily="34" charset="0"/>
                <a:cs typeface="Arial" panose="020B0604020202020204" pitchFamily="34" charset="0"/>
              </a:rPr>
              <a:t>With Angular, the front-end code is now independent from the back-end.</a:t>
            </a:r>
          </a:p>
          <a:p>
            <a:r>
              <a:rPr lang="en-US" sz="2400" dirty="0">
                <a:latin typeface="Arial" panose="020B0604020202020204" pitchFamily="34" charset="0"/>
                <a:cs typeface="Arial" panose="020B0604020202020204" pitchFamily="34" charset="0"/>
              </a:rPr>
              <a:t>The web server becomes a web-service that outputs JSON data, not dynamic HTML or CSS.</a:t>
            </a:r>
          </a:p>
        </p:txBody>
      </p:sp>
      <p:pic>
        <p:nvPicPr>
          <p:cNvPr id="4" name="Picture 3"/>
          <p:cNvPicPr>
            <a:picLocks noChangeAspect="1"/>
          </p:cNvPicPr>
          <p:nvPr/>
        </p:nvPicPr>
        <p:blipFill>
          <a:blip r:embed="rId2"/>
          <a:stretch>
            <a:fillRect/>
          </a:stretch>
        </p:blipFill>
        <p:spPr>
          <a:xfrm>
            <a:off x="5080001" y="1905000"/>
            <a:ext cx="6981825" cy="3600451"/>
          </a:xfrm>
          <a:prstGeom prst="rect">
            <a:avLst/>
          </a:prstGeom>
        </p:spPr>
      </p:pic>
    </p:spTree>
    <p:extLst>
      <p:ext uri="{BB962C8B-B14F-4D97-AF65-F5344CB8AC3E}">
        <p14:creationId xmlns:p14="http://schemas.microsoft.com/office/powerpoint/2010/main" val="14482884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 y="177800"/>
            <a:ext cx="6807199" cy="711201"/>
          </a:xfrm>
        </p:spPr>
        <p:txBody>
          <a:bodyPr>
            <a:normAutofit/>
          </a:bodyPr>
          <a:lstStyle/>
          <a:p>
            <a:pPr algn="l"/>
            <a:r>
              <a:rPr lang="en-US" sz="3200" dirty="0">
                <a:solidFill>
                  <a:schemeClr val="bg1"/>
                </a:solidFill>
              </a:rPr>
              <a:t>Reactive Forms in Angular</a:t>
            </a:r>
          </a:p>
        </p:txBody>
      </p:sp>
      <p:sp>
        <p:nvSpPr>
          <p:cNvPr id="3" name="Content Placeholder 2"/>
          <p:cNvSpPr>
            <a:spLocks noGrp="1"/>
          </p:cNvSpPr>
          <p:nvPr>
            <p:ph idx="4294967295"/>
          </p:nvPr>
        </p:nvSpPr>
        <p:spPr>
          <a:xfrm>
            <a:off x="1930401" y="2616200"/>
            <a:ext cx="8798983" cy="3124200"/>
          </a:xfrm>
        </p:spPr>
        <p:txBody>
          <a:bodyPr>
            <a:normAutofit/>
          </a:bodyPr>
          <a:lstStyle/>
          <a:p>
            <a:r>
              <a:rPr lang="en-US" sz="2400" dirty="0">
                <a:latin typeface="Arial" panose="020B0604020202020204" pitchFamily="34" charset="0"/>
                <a:cs typeface="Arial" panose="020B0604020202020204" pitchFamily="34" charset="0"/>
              </a:rPr>
              <a:t>The </a:t>
            </a:r>
            <a:r>
              <a:rPr lang="en-US" sz="2400" dirty="0" err="1">
                <a:latin typeface="Arial" panose="020B0604020202020204" pitchFamily="34" charset="0"/>
                <a:cs typeface="Arial" panose="020B0604020202020204" pitchFamily="34" charset="0"/>
              </a:rPr>
              <a:t>FormBuilder</a:t>
            </a:r>
            <a:r>
              <a:rPr lang="en-US" sz="2400" dirty="0">
                <a:latin typeface="Arial" panose="020B0604020202020204" pitchFamily="34" charset="0"/>
                <a:cs typeface="Arial" panose="020B0604020202020204" pitchFamily="34" charset="0"/>
              </a:rPr>
              <a:t> object to create a reactive form</a:t>
            </a:r>
          </a:p>
          <a:p>
            <a:r>
              <a:rPr lang="en-US" sz="2400" dirty="0">
                <a:latin typeface="Arial" panose="020B0604020202020204" pitchFamily="34" charset="0"/>
                <a:cs typeface="Arial" panose="020B0604020202020204" pitchFamily="34" charset="0"/>
              </a:rPr>
              <a:t>How to use form validation properties in our template</a:t>
            </a:r>
          </a:p>
          <a:p>
            <a:r>
              <a:rPr lang="en-US" sz="2400" dirty="0">
                <a:latin typeface="Arial" panose="020B0604020202020204" pitchFamily="34" charset="0"/>
                <a:cs typeface="Arial" panose="020B0604020202020204" pitchFamily="34" charset="0"/>
              </a:rPr>
              <a:t>Example of field validation in a reactive form</a:t>
            </a:r>
          </a:p>
          <a:p>
            <a:r>
              <a:rPr lang="en-US" sz="2400" dirty="0">
                <a:latin typeface="Arial" panose="020B0604020202020204" pitchFamily="34" charset="0"/>
                <a:cs typeface="Arial" panose="020B0604020202020204" pitchFamily="34" charset="0"/>
              </a:rPr>
              <a:t>Writing our own custom validation function</a:t>
            </a:r>
          </a:p>
        </p:txBody>
      </p:sp>
    </p:spTree>
    <p:extLst>
      <p:ext uri="{BB962C8B-B14F-4D97-AF65-F5344CB8AC3E}">
        <p14:creationId xmlns:p14="http://schemas.microsoft.com/office/powerpoint/2010/main" val="39854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35201" y="1092200"/>
            <a:ext cx="8595783" cy="1684867"/>
          </a:xfrm>
        </p:spPr>
        <p:txBody>
          <a:bodyPr>
            <a:normAutofit/>
          </a:bodyPr>
          <a:lstStyle/>
          <a:p>
            <a:pPr marL="0" indent="0">
              <a:buNone/>
            </a:pPr>
            <a:r>
              <a:rPr lang="en-US" sz="2400" b="1" dirty="0">
                <a:latin typeface="Arial" panose="020B0604020202020204" pitchFamily="34" charset="0"/>
                <a:cs typeface="Arial" panose="020B0604020202020204" pitchFamily="34" charset="0"/>
              </a:rPr>
              <a:t>The </a:t>
            </a:r>
            <a:r>
              <a:rPr lang="en-US" sz="2400" b="1" dirty="0" err="1">
                <a:latin typeface="Arial" panose="020B0604020202020204" pitchFamily="34" charset="0"/>
                <a:cs typeface="Arial" panose="020B0604020202020204" pitchFamily="34" charset="0"/>
              </a:rPr>
              <a:t>FormBuilder</a:t>
            </a:r>
            <a:r>
              <a:rPr lang="en-US" sz="2400" b="1" dirty="0">
                <a:latin typeface="Arial" panose="020B0604020202020204" pitchFamily="34" charset="0"/>
                <a:cs typeface="Arial" panose="020B0604020202020204" pitchFamily="34" charset="0"/>
              </a:rPr>
              <a:t> object to create a reactive form</a:t>
            </a:r>
          </a:p>
          <a:p>
            <a:r>
              <a:rPr lang="en-US" sz="2400" dirty="0">
                <a:latin typeface="Arial" panose="020B0604020202020204" pitchFamily="34" charset="0"/>
                <a:cs typeface="Arial" panose="020B0604020202020204" pitchFamily="34" charset="0"/>
              </a:rPr>
              <a:t>The set-up of the form happens in </a:t>
            </a:r>
            <a:r>
              <a:rPr lang="en-US" sz="2400" dirty="0" err="1">
                <a:latin typeface="Arial" panose="020B0604020202020204" pitchFamily="34" charset="0"/>
                <a:cs typeface="Arial" panose="020B0604020202020204" pitchFamily="34" charset="0"/>
              </a:rPr>
              <a:t>TypeScript</a:t>
            </a:r>
            <a:r>
              <a:rPr lang="en-US" sz="2400" dirty="0">
                <a:latin typeface="Arial" panose="020B0604020202020204" pitchFamily="34" charset="0"/>
                <a:cs typeface="Arial" panose="020B0604020202020204" pitchFamily="34" charset="0"/>
              </a:rPr>
              <a:t> instead of in HTML template, using a </a:t>
            </a:r>
            <a:r>
              <a:rPr lang="en-US" sz="2400" dirty="0" err="1">
                <a:latin typeface="Arial" panose="020B0604020202020204" pitchFamily="34" charset="0"/>
                <a:cs typeface="Arial" panose="020B0604020202020204" pitchFamily="34" charset="0"/>
              </a:rPr>
              <a:t>FormBuilder</a:t>
            </a:r>
            <a:r>
              <a:rPr lang="en-US" sz="2400" dirty="0">
                <a:latin typeface="Arial" panose="020B0604020202020204" pitchFamily="34" charset="0"/>
                <a:cs typeface="Arial" panose="020B0604020202020204" pitchFamily="34" charset="0"/>
              </a:rPr>
              <a:t> object:</a:t>
            </a:r>
          </a:p>
        </p:txBody>
      </p:sp>
      <p:pic>
        <p:nvPicPr>
          <p:cNvPr id="5" name="Picture 4"/>
          <p:cNvPicPr>
            <a:picLocks noChangeAspect="1"/>
          </p:cNvPicPr>
          <p:nvPr/>
        </p:nvPicPr>
        <p:blipFill>
          <a:blip r:embed="rId2"/>
          <a:stretch>
            <a:fillRect/>
          </a:stretch>
        </p:blipFill>
        <p:spPr>
          <a:xfrm>
            <a:off x="2884869" y="2920999"/>
            <a:ext cx="7083380" cy="3402527"/>
          </a:xfrm>
          <a:prstGeom prst="rect">
            <a:avLst/>
          </a:prstGeom>
        </p:spPr>
      </p:pic>
      <p:sp>
        <p:nvSpPr>
          <p:cNvPr id="2" name="Rectangle 1">
            <a:extLst>
              <a:ext uri="{FF2B5EF4-FFF2-40B4-BE49-F238E27FC236}">
                <a16:creationId xmlns:a16="http://schemas.microsoft.com/office/drawing/2014/main" id="{4C1C33DF-62ED-4E4D-B06E-43DA2F802C4A}"/>
              </a:ext>
            </a:extLst>
          </p:cNvPr>
          <p:cNvSpPr/>
          <p:nvPr/>
        </p:nvSpPr>
        <p:spPr>
          <a:xfrm>
            <a:off x="101601" y="281571"/>
            <a:ext cx="408195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a:t>
            </a:r>
            <a:r>
              <a:rPr lang="en-US" sz="3200" b="1" dirty="0" err="1">
                <a:solidFill>
                  <a:schemeClr val="bg1"/>
                </a:solidFill>
                <a:latin typeface="+mj-lt"/>
                <a:cs typeface="Arial" panose="020B0604020202020204" pitchFamily="34" charset="0"/>
              </a:rPr>
              <a:t>FormBuilder</a:t>
            </a:r>
            <a:r>
              <a:rPr lang="en-US" sz="3200" b="1" dirty="0">
                <a:solidFill>
                  <a:schemeClr val="bg1"/>
                </a:solidFill>
                <a:latin typeface="+mj-lt"/>
                <a:cs typeface="Arial" panose="020B0604020202020204" pitchFamily="34" charset="0"/>
              </a:rPr>
              <a:t> object </a:t>
            </a:r>
            <a:endParaRPr lang="en-US" sz="3200" dirty="0">
              <a:solidFill>
                <a:schemeClr val="bg1"/>
              </a:solidFill>
              <a:latin typeface="+mj-lt"/>
            </a:endParaRPr>
          </a:p>
        </p:txBody>
      </p:sp>
    </p:spTree>
    <p:extLst>
      <p:ext uri="{BB962C8B-B14F-4D97-AF65-F5344CB8AC3E}">
        <p14:creationId xmlns:p14="http://schemas.microsoft.com/office/powerpoint/2010/main" val="813862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97000"/>
            <a:ext cx="9408583" cy="4394200"/>
          </a:xfrm>
        </p:spPr>
        <p:txBody>
          <a:bodyPr>
            <a:normAutofit/>
          </a:bodyPr>
          <a:lstStyle/>
          <a:p>
            <a:r>
              <a:rPr lang="en-US" sz="2400" dirty="0">
                <a:latin typeface="Arial" panose="020B0604020202020204" pitchFamily="34" charset="0"/>
                <a:cs typeface="Arial" panose="020B0604020202020204" pitchFamily="34" charset="0"/>
              </a:rPr>
              <a:t>We bind the </a:t>
            </a:r>
            <a:r>
              <a:rPr lang="en-US" sz="2400" dirty="0" err="1">
                <a:latin typeface="Arial" panose="020B0604020202020204" pitchFamily="34" charset="0"/>
                <a:cs typeface="Arial" panose="020B0604020202020204" pitchFamily="34" charset="0"/>
              </a:rPr>
              <a:t>formGroup</a:t>
            </a:r>
            <a:r>
              <a:rPr lang="en-US" sz="2400" dirty="0">
                <a:latin typeface="Arial" panose="020B0604020202020204" pitchFamily="34" charset="0"/>
                <a:cs typeface="Arial" panose="020B0604020202020204" pitchFamily="34" charset="0"/>
              </a:rPr>
              <a:t> property to our </a:t>
            </a:r>
            <a:r>
              <a:rPr lang="en-US" sz="2400" dirty="0" err="1">
                <a:latin typeface="Arial" panose="020B0604020202020204" pitchFamily="34" charset="0"/>
                <a:cs typeface="Arial" panose="020B0604020202020204" pitchFamily="34" charset="0"/>
              </a:rPr>
              <a:t>registerForm</a:t>
            </a:r>
            <a:r>
              <a:rPr lang="en-US" sz="2400" dirty="0">
                <a:latin typeface="Arial" panose="020B0604020202020204" pitchFamily="34" charset="0"/>
                <a:cs typeface="Arial" panose="020B0604020202020204" pitchFamily="34" charset="0"/>
              </a:rPr>
              <a:t> property, which returns the form into a reactive form:</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Then we can access every element by name from the controls property as follow: </a:t>
            </a:r>
            <a:r>
              <a:rPr lang="en-US" sz="2400" dirty="0" err="1">
                <a:latin typeface="Arial" panose="020B0604020202020204" pitchFamily="34" charset="0"/>
                <a:cs typeface="Arial" panose="020B0604020202020204" pitchFamily="34" charset="0"/>
              </a:rPr>
              <a:t>registerForm.controls.firstname</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641601" y="2413001"/>
            <a:ext cx="7856783" cy="1777284"/>
          </a:xfrm>
          <a:prstGeom prst="rect">
            <a:avLst/>
          </a:prstGeom>
        </p:spPr>
      </p:pic>
      <p:sp>
        <p:nvSpPr>
          <p:cNvPr id="2" name="Rectangle 1">
            <a:extLst>
              <a:ext uri="{FF2B5EF4-FFF2-40B4-BE49-F238E27FC236}">
                <a16:creationId xmlns:a16="http://schemas.microsoft.com/office/drawing/2014/main" id="{778C2A4A-C3E9-F646-A5DC-DF73BCD2C1E7}"/>
              </a:ext>
            </a:extLst>
          </p:cNvPr>
          <p:cNvSpPr/>
          <p:nvPr/>
        </p:nvSpPr>
        <p:spPr>
          <a:xfrm>
            <a:off x="0" y="279401"/>
            <a:ext cx="7213600" cy="461665"/>
          </a:xfrm>
          <a:prstGeom prst="rect">
            <a:avLst/>
          </a:prstGeom>
        </p:spPr>
        <p:txBody>
          <a:bodyPr wrap="square">
            <a:spAutoFit/>
          </a:bodyPr>
          <a:lstStyle/>
          <a:p>
            <a:r>
              <a:rPr lang="en-US" sz="2400" b="1" dirty="0">
                <a:solidFill>
                  <a:schemeClr val="bg1"/>
                </a:solidFill>
              </a:rPr>
              <a:t>How to use form validation properties in our template</a:t>
            </a:r>
          </a:p>
        </p:txBody>
      </p:sp>
    </p:spTree>
    <p:extLst>
      <p:ext uri="{BB962C8B-B14F-4D97-AF65-F5344CB8AC3E}">
        <p14:creationId xmlns:p14="http://schemas.microsoft.com/office/powerpoint/2010/main" val="894004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4311" y="1295401"/>
            <a:ext cx="6324600" cy="4564489"/>
          </a:xfrm>
          <a:prstGeom prst="rect">
            <a:avLst/>
          </a:prstGeom>
        </p:spPr>
      </p:pic>
      <p:pic>
        <p:nvPicPr>
          <p:cNvPr id="5" name="Picture 4"/>
          <p:cNvPicPr>
            <a:picLocks noChangeAspect="1"/>
          </p:cNvPicPr>
          <p:nvPr/>
        </p:nvPicPr>
        <p:blipFill>
          <a:blip r:embed="rId3"/>
          <a:stretch>
            <a:fillRect/>
          </a:stretch>
        </p:blipFill>
        <p:spPr>
          <a:xfrm>
            <a:off x="8307375" y="1159635"/>
            <a:ext cx="3495675" cy="4700255"/>
          </a:xfrm>
          <a:prstGeom prst="rect">
            <a:avLst/>
          </a:prstGeom>
        </p:spPr>
      </p:pic>
      <p:sp>
        <p:nvSpPr>
          <p:cNvPr id="6" name="TextBox 5"/>
          <p:cNvSpPr txBox="1"/>
          <p:nvPr/>
        </p:nvSpPr>
        <p:spPr>
          <a:xfrm>
            <a:off x="203201" y="279401"/>
            <a:ext cx="3518596" cy="461665"/>
          </a:xfrm>
          <a:prstGeom prst="rect">
            <a:avLst/>
          </a:prstGeom>
          <a:noFill/>
        </p:spPr>
        <p:txBody>
          <a:bodyPr wrap="square" rtlCol="0">
            <a:spAutoFit/>
          </a:bodyPr>
          <a:lstStyle/>
          <a:p>
            <a:r>
              <a:rPr lang="en-US" sz="2400" dirty="0">
                <a:solidFill>
                  <a:schemeClr val="bg1"/>
                </a:solidFill>
                <a:latin typeface="+mj-lt"/>
              </a:rPr>
              <a:t>Example of Reactive Form</a:t>
            </a:r>
          </a:p>
        </p:txBody>
      </p:sp>
    </p:spTree>
    <p:extLst>
      <p:ext uri="{BB962C8B-B14F-4D97-AF65-F5344CB8AC3E}">
        <p14:creationId xmlns:p14="http://schemas.microsoft.com/office/powerpoint/2010/main" val="3301699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2382" y="2006600"/>
            <a:ext cx="6166567" cy="3954309"/>
          </a:xfrm>
          <a:prstGeom prst="rect">
            <a:avLst/>
          </a:prstGeom>
        </p:spPr>
      </p:pic>
      <p:pic>
        <p:nvPicPr>
          <p:cNvPr id="5" name="Picture 4"/>
          <p:cNvPicPr>
            <a:picLocks noChangeAspect="1"/>
          </p:cNvPicPr>
          <p:nvPr/>
        </p:nvPicPr>
        <p:blipFill>
          <a:blip r:embed="rId3"/>
          <a:stretch>
            <a:fillRect/>
          </a:stretch>
        </p:blipFill>
        <p:spPr>
          <a:xfrm>
            <a:off x="7798949" y="1397000"/>
            <a:ext cx="3638551" cy="4404197"/>
          </a:xfrm>
          <a:prstGeom prst="rect">
            <a:avLst/>
          </a:prstGeom>
        </p:spPr>
      </p:pic>
      <p:sp>
        <p:nvSpPr>
          <p:cNvPr id="6" name="TextBox 5"/>
          <p:cNvSpPr txBox="1"/>
          <p:nvPr/>
        </p:nvSpPr>
        <p:spPr>
          <a:xfrm>
            <a:off x="101600" y="279401"/>
            <a:ext cx="4267200" cy="461665"/>
          </a:xfrm>
          <a:prstGeom prst="rect">
            <a:avLst/>
          </a:prstGeom>
          <a:noFill/>
        </p:spPr>
        <p:txBody>
          <a:bodyPr wrap="square" rtlCol="0">
            <a:spAutoFit/>
          </a:bodyPr>
          <a:lstStyle/>
          <a:p>
            <a:r>
              <a:rPr lang="en-US" sz="2400" dirty="0">
                <a:solidFill>
                  <a:schemeClr val="bg1"/>
                </a:solidFill>
                <a:latin typeface="+mj-lt"/>
              </a:rPr>
              <a:t>Example of Custom Validator</a:t>
            </a:r>
          </a:p>
        </p:txBody>
      </p:sp>
    </p:spTree>
    <p:extLst>
      <p:ext uri="{BB962C8B-B14F-4D97-AF65-F5344CB8AC3E}">
        <p14:creationId xmlns:p14="http://schemas.microsoft.com/office/powerpoint/2010/main" val="108607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20EBE-56FD-479F-B15A-65467BB8D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9881" y="1"/>
            <a:ext cx="2030616" cy="710715"/>
          </a:xfrm>
          <a:prstGeom prst="rect">
            <a:avLst/>
          </a:prstGeom>
        </p:spPr>
      </p:pic>
      <p:grpSp>
        <p:nvGrpSpPr>
          <p:cNvPr id="3" name="Group 2"/>
          <p:cNvGrpSpPr/>
          <p:nvPr/>
        </p:nvGrpSpPr>
        <p:grpSpPr>
          <a:xfrm>
            <a:off x="5168397" y="6421734"/>
            <a:ext cx="1855207" cy="316831"/>
            <a:chOff x="5168397" y="6421734"/>
            <a:chExt cx="1855207" cy="3168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97" y="6441933"/>
              <a:ext cx="1855207" cy="296632"/>
            </a:xfrm>
            <a:prstGeom prst="rect">
              <a:avLst/>
            </a:prstGeom>
          </p:spPr>
        </p:pic>
        <p:sp>
          <p:nvSpPr>
            <p:cNvPr id="5" name="Rectangle 4">
              <a:extLst>
                <a:ext uri="{FF2B5EF4-FFF2-40B4-BE49-F238E27FC236}">
                  <a16:creationId xmlns:a16="http://schemas.microsoft.com/office/drawing/2014/main" id="{EE935BD1-846D-4017-9D50-C3C01B4D7612}"/>
                </a:ext>
              </a:extLst>
            </p:cNvPr>
            <p:cNvSpPr/>
            <p:nvPr/>
          </p:nvSpPr>
          <p:spPr>
            <a:xfrm>
              <a:off x="5286115" y="6421734"/>
              <a:ext cx="1640898" cy="307777"/>
            </a:xfrm>
            <a:prstGeom prst="rect">
              <a:avLst/>
            </a:prstGeom>
          </p:spPr>
          <p:txBody>
            <a:bodyPr wrap="none">
              <a:spAutoFit/>
            </a:bodyPr>
            <a:lstStyle/>
            <a:p>
              <a:r>
                <a:rPr lang="en-GB" sz="1400" dirty="0">
                  <a:solidFill>
                    <a:schemeClr val="bg1"/>
                  </a:solidFill>
                  <a:latin typeface="Segoe UI" panose="020B0502040204020203" pitchFamily="34" charset="0"/>
                  <a:cs typeface="Segoe UI" panose="020B0502040204020203" pitchFamily="34" charset="0"/>
                </a:rPr>
                <a:t>www.cognixia.com</a:t>
              </a:r>
              <a:endParaRPr lang="en-IN" sz="1400" dirty="0"/>
            </a:p>
          </p:txBody>
        </p:sp>
      </p:grpSp>
    </p:spTree>
    <p:extLst>
      <p:ext uri="{BB962C8B-B14F-4D97-AF65-F5344CB8AC3E}">
        <p14:creationId xmlns:p14="http://schemas.microsoft.com/office/powerpoint/2010/main" val="249827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7213600" cy="609600"/>
          </a:xfrm>
        </p:spPr>
        <p:txBody>
          <a:bodyPr>
            <a:normAutofit/>
          </a:bodyPr>
          <a:lstStyle/>
          <a:p>
            <a:pPr algn="l"/>
            <a:r>
              <a:rPr lang="en-US" sz="3200" b="1" dirty="0">
                <a:solidFill>
                  <a:schemeClr val="bg1"/>
                </a:solidFill>
              </a:rPr>
              <a:t>Different from AngularJS or React?</a:t>
            </a:r>
          </a:p>
        </p:txBody>
      </p:sp>
      <p:sp>
        <p:nvSpPr>
          <p:cNvPr id="3" name="Content Placeholder 2"/>
          <p:cNvSpPr>
            <a:spLocks noGrp="1"/>
          </p:cNvSpPr>
          <p:nvPr>
            <p:ph idx="4294967295"/>
          </p:nvPr>
        </p:nvSpPr>
        <p:spPr>
          <a:xfrm>
            <a:off x="2743201" y="1866900"/>
            <a:ext cx="5852583" cy="3124200"/>
          </a:xfrm>
        </p:spPr>
        <p:txBody>
          <a:bodyPr>
            <a:normAutofit/>
          </a:bodyPr>
          <a:lstStyle/>
          <a:p>
            <a:r>
              <a:rPr lang="en-US" sz="2400" dirty="0">
                <a:latin typeface="Arial" panose="020B0604020202020204" pitchFamily="34" charset="0"/>
                <a:cs typeface="Arial" panose="020B0604020202020204" pitchFamily="34" charset="0"/>
              </a:rPr>
              <a:t>Why is Angular a revolution</a:t>
            </a:r>
          </a:p>
          <a:p>
            <a:r>
              <a:rPr lang="en-US" sz="2400" dirty="0">
                <a:latin typeface="Arial" panose="020B0604020202020204" pitchFamily="34" charset="0"/>
                <a:cs typeface="Arial" panose="020B0604020202020204" pitchFamily="34" charset="0"/>
              </a:rPr>
              <a:t>What about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or 1.x</a:t>
            </a:r>
          </a:p>
          <a:p>
            <a:r>
              <a:rPr lang="en-US" sz="2400" dirty="0">
                <a:latin typeface="Arial" panose="020B0604020202020204" pitchFamily="34" charset="0"/>
                <a:cs typeface="Arial" panose="020B0604020202020204" pitchFamily="34" charset="0"/>
              </a:rPr>
              <a:t>How is different from React</a:t>
            </a:r>
          </a:p>
        </p:txBody>
      </p:sp>
    </p:spTree>
    <p:extLst>
      <p:ext uri="{BB962C8B-B14F-4D97-AF65-F5344CB8AC3E}">
        <p14:creationId xmlns:p14="http://schemas.microsoft.com/office/powerpoint/2010/main" val="64335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40000" y="1803400"/>
            <a:ext cx="7823200" cy="4165600"/>
          </a:xfrm>
        </p:spPr>
        <p:txBody>
          <a:bodyPr>
            <a:normAutofit/>
          </a:bodyPr>
          <a:lstStyle/>
          <a:p>
            <a:r>
              <a:rPr lang="en-US" sz="2400" dirty="0">
                <a:latin typeface="Arial" panose="020B0604020202020204" pitchFamily="34" charset="0"/>
                <a:cs typeface="Arial" panose="020B0604020202020204" pitchFamily="34" charset="0"/>
              </a:rPr>
              <a:t>New languages: Typescript, ES6 and Dart</a:t>
            </a:r>
          </a:p>
          <a:p>
            <a:r>
              <a:rPr lang="en-US" sz="2400" dirty="0">
                <a:latin typeface="Arial" panose="020B0604020202020204" pitchFamily="34" charset="0"/>
                <a:cs typeface="Arial" panose="020B0604020202020204" pitchFamily="34" charset="0"/>
              </a:rPr>
              <a:t>New tools: module managers, </a:t>
            </a:r>
            <a:r>
              <a:rPr lang="en-US" sz="2400" dirty="0" err="1">
                <a:latin typeface="Arial" panose="020B0604020202020204" pitchFamily="34" charset="0"/>
                <a:cs typeface="Arial" panose="020B0604020202020204" pitchFamily="34" charset="0"/>
              </a:rPr>
              <a:t>RxJS</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transpiler</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New template syntax</a:t>
            </a:r>
          </a:p>
          <a:p>
            <a:r>
              <a:rPr lang="en-US" sz="2400" dirty="0">
                <a:latin typeface="Arial" panose="020B0604020202020204" pitchFamily="34" charset="0"/>
                <a:cs typeface="Arial" panose="020B0604020202020204" pitchFamily="34" charset="0"/>
              </a:rPr>
              <a:t>New concepts: components, pipes and so on</a:t>
            </a:r>
          </a:p>
          <a:p>
            <a:r>
              <a:rPr lang="en-US" sz="2400" dirty="0">
                <a:latin typeface="Arial" panose="020B0604020202020204" pitchFamily="34" charset="0"/>
                <a:cs typeface="Arial" panose="020B0604020202020204" pitchFamily="34" charset="0"/>
              </a:rPr>
              <a:t>New tooling: Angular CLI – command line interface</a:t>
            </a:r>
          </a:p>
          <a:p>
            <a:pPr marL="0" indent="0">
              <a:buNone/>
            </a:pPr>
            <a:endParaRPr lang="en-US" sz="2667" dirty="0"/>
          </a:p>
        </p:txBody>
      </p:sp>
      <p:sp>
        <p:nvSpPr>
          <p:cNvPr id="2" name="Rectangle 1">
            <a:extLst>
              <a:ext uri="{FF2B5EF4-FFF2-40B4-BE49-F238E27FC236}">
                <a16:creationId xmlns:a16="http://schemas.microsoft.com/office/drawing/2014/main" id="{B2E8E906-441B-4843-B3ED-9C4DD9C2F3CE}"/>
              </a:ext>
            </a:extLst>
          </p:cNvPr>
          <p:cNvSpPr/>
          <p:nvPr/>
        </p:nvSpPr>
        <p:spPr>
          <a:xfrm>
            <a:off x="0" y="177800"/>
            <a:ext cx="6908800" cy="584775"/>
          </a:xfrm>
          <a:prstGeom prst="rect">
            <a:avLst/>
          </a:prstGeom>
        </p:spPr>
        <p:txBody>
          <a:bodyPr wrap="square">
            <a:spAutoFit/>
          </a:bodyPr>
          <a:lstStyle/>
          <a:p>
            <a:r>
              <a:rPr lang="en-US" sz="3200" b="1" dirty="0">
                <a:solidFill>
                  <a:schemeClr val="bg1"/>
                </a:solidFill>
              </a:rPr>
              <a:t>Angular is pretty much a Revolution</a:t>
            </a:r>
          </a:p>
        </p:txBody>
      </p:sp>
    </p:spTree>
    <p:extLst>
      <p:ext uri="{BB962C8B-B14F-4D97-AF65-F5344CB8AC3E}">
        <p14:creationId xmlns:p14="http://schemas.microsoft.com/office/powerpoint/2010/main" val="36121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477433"/>
            <a:ext cx="8900583" cy="3124200"/>
          </a:xfrm>
        </p:spPr>
        <p:txBody>
          <a:bodyPr>
            <a:noAutofit/>
          </a:bodyPr>
          <a:lstStyle/>
          <a:p>
            <a:r>
              <a:rPr lang="en-US" sz="2400" dirty="0">
                <a:latin typeface="Arial" panose="020B0604020202020204" pitchFamily="34" charset="0"/>
                <a:cs typeface="Arial" panose="020B0604020202020204" pitchFamily="34" charset="0"/>
              </a:rPr>
              <a:t>AngularJS or 1.x is still maintained as long as it is more popular than Angular or Angular 2+</a:t>
            </a:r>
          </a:p>
          <a:p>
            <a:r>
              <a:rPr lang="en-US" sz="2400" dirty="0">
                <a:latin typeface="Arial" panose="020B0604020202020204" pitchFamily="34" charset="0"/>
                <a:cs typeface="Arial" panose="020B0604020202020204" pitchFamily="34" charset="0"/>
              </a:rPr>
              <a:t>AngularJS is now six years old, which is very old in today’s web dev world</a:t>
            </a:r>
          </a:p>
          <a:p>
            <a:r>
              <a:rPr lang="en-US" sz="2400" dirty="0">
                <a:latin typeface="Arial" panose="020B0604020202020204" pitchFamily="34" charset="0"/>
                <a:cs typeface="Arial" panose="020B0604020202020204" pitchFamily="34" charset="0"/>
              </a:rPr>
              <a:t>Most of Angular new features are included in 1.x to facilitate migration from AngularJS to Angular</a:t>
            </a:r>
          </a:p>
        </p:txBody>
      </p:sp>
      <p:sp>
        <p:nvSpPr>
          <p:cNvPr id="2" name="Rectangle 1">
            <a:extLst>
              <a:ext uri="{FF2B5EF4-FFF2-40B4-BE49-F238E27FC236}">
                <a16:creationId xmlns:a16="http://schemas.microsoft.com/office/drawing/2014/main" id="{A863D838-46F9-FB47-9FC8-31AB40776E78}"/>
              </a:ext>
            </a:extLst>
          </p:cNvPr>
          <p:cNvSpPr/>
          <p:nvPr/>
        </p:nvSpPr>
        <p:spPr>
          <a:xfrm>
            <a:off x="1" y="279401"/>
            <a:ext cx="5312095" cy="584775"/>
          </a:xfrm>
          <a:prstGeom prst="rect">
            <a:avLst/>
          </a:prstGeom>
        </p:spPr>
        <p:txBody>
          <a:bodyPr wrap="none">
            <a:spAutoFit/>
          </a:bodyPr>
          <a:lstStyle/>
          <a:p>
            <a:r>
              <a:rPr lang="en-US" sz="3200" b="1" dirty="0">
                <a:solidFill>
                  <a:schemeClr val="bg1"/>
                </a:solidFill>
              </a:rPr>
              <a:t>What about AngularJS or 1.x ?</a:t>
            </a:r>
          </a:p>
        </p:txBody>
      </p:sp>
    </p:spTree>
    <p:extLst>
      <p:ext uri="{BB962C8B-B14F-4D97-AF65-F5344CB8AC3E}">
        <p14:creationId xmlns:p14="http://schemas.microsoft.com/office/powerpoint/2010/main" val="2585427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807200" cy="592667"/>
          </a:xfrm>
        </p:spPr>
        <p:txBody>
          <a:bodyPr>
            <a:noAutofit/>
          </a:bodyPr>
          <a:lstStyle/>
          <a:p>
            <a:pPr algn="l"/>
            <a:r>
              <a:rPr lang="en-US" sz="3200" b="1" dirty="0">
                <a:solidFill>
                  <a:schemeClr val="bg1"/>
                </a:solidFill>
              </a:rPr>
              <a:t>How is Different from React?</a:t>
            </a:r>
          </a:p>
        </p:txBody>
      </p:sp>
      <p:pic>
        <p:nvPicPr>
          <p:cNvPr id="5" name="Picture 4"/>
          <p:cNvPicPr>
            <a:picLocks noChangeAspect="1"/>
          </p:cNvPicPr>
          <p:nvPr/>
        </p:nvPicPr>
        <p:blipFill>
          <a:blip r:embed="rId2"/>
          <a:stretch>
            <a:fillRect/>
          </a:stretch>
        </p:blipFill>
        <p:spPr>
          <a:xfrm>
            <a:off x="1390917" y="1470073"/>
            <a:ext cx="10663707" cy="4381500"/>
          </a:xfrm>
          <a:prstGeom prst="rect">
            <a:avLst/>
          </a:prstGeom>
        </p:spPr>
      </p:pic>
    </p:spTree>
    <p:extLst>
      <p:ext uri="{BB962C8B-B14F-4D97-AF65-F5344CB8AC3E}">
        <p14:creationId xmlns:p14="http://schemas.microsoft.com/office/powerpoint/2010/main" val="192269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7175500" cy="618067"/>
          </a:xfrm>
        </p:spPr>
        <p:txBody>
          <a:bodyPr>
            <a:normAutofit/>
          </a:bodyPr>
          <a:lstStyle/>
          <a:p>
            <a:pPr algn="l"/>
            <a:r>
              <a:rPr lang="en-US" sz="3200" b="1" dirty="0">
                <a:solidFill>
                  <a:schemeClr val="bg1"/>
                </a:solidFill>
              </a:rPr>
              <a:t>Why TypeScript and What is it?</a:t>
            </a:r>
          </a:p>
        </p:txBody>
      </p:sp>
      <p:sp>
        <p:nvSpPr>
          <p:cNvPr id="3" name="Content Placeholder 2"/>
          <p:cNvSpPr>
            <a:spLocks noGrp="1"/>
          </p:cNvSpPr>
          <p:nvPr>
            <p:ph idx="4294967295"/>
          </p:nvPr>
        </p:nvSpPr>
        <p:spPr>
          <a:xfrm>
            <a:off x="2173818" y="1919817"/>
            <a:ext cx="9103783" cy="3124200"/>
          </a:xfrm>
        </p:spPr>
        <p:txBody>
          <a:bodyPr>
            <a:normAutofit/>
          </a:bodyPr>
          <a:lstStyle/>
          <a:p>
            <a:r>
              <a:rPr lang="en-US" sz="2400" dirty="0">
                <a:latin typeface="Arial" panose="020B0604020202020204" pitchFamily="34" charset="0"/>
                <a:cs typeface="Arial" panose="020B0604020202020204" pitchFamily="34" charset="0"/>
              </a:rPr>
              <a:t>What is </a:t>
            </a:r>
            <a:r>
              <a:rPr lang="en-US" sz="2400" dirty="0" err="1">
                <a:latin typeface="Arial" panose="020B0604020202020204" pitchFamily="34" charset="0"/>
                <a:cs typeface="Arial" panose="020B0604020202020204" pitchFamily="34" charset="0"/>
              </a:rPr>
              <a:t>TypeScript</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Why use it</a:t>
            </a:r>
          </a:p>
          <a:p>
            <a:r>
              <a:rPr lang="en-US" sz="2400" dirty="0">
                <a:latin typeface="Arial" panose="020B0604020202020204" pitchFamily="34" charset="0"/>
                <a:cs typeface="Arial" panose="020B0604020202020204" pitchFamily="34" charset="0"/>
              </a:rPr>
              <a:t>How is different from JavaScript</a:t>
            </a:r>
          </a:p>
        </p:txBody>
      </p:sp>
      <p:pic>
        <p:nvPicPr>
          <p:cNvPr id="4" name="Picture 3"/>
          <p:cNvPicPr>
            <a:picLocks noChangeAspect="1"/>
          </p:cNvPicPr>
          <p:nvPr/>
        </p:nvPicPr>
        <p:blipFill>
          <a:blip r:embed="rId2"/>
          <a:stretch>
            <a:fillRect/>
          </a:stretch>
        </p:blipFill>
        <p:spPr>
          <a:xfrm>
            <a:off x="7823200" y="2076980"/>
            <a:ext cx="3295651" cy="2809875"/>
          </a:xfrm>
          <a:prstGeom prst="rect">
            <a:avLst/>
          </a:prstGeom>
        </p:spPr>
      </p:pic>
    </p:spTree>
    <p:extLst>
      <p:ext uri="{BB962C8B-B14F-4D97-AF65-F5344CB8AC3E}">
        <p14:creationId xmlns:p14="http://schemas.microsoft.com/office/powerpoint/2010/main" val="123162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90320" y="2413000"/>
            <a:ext cx="7616123" cy="3124200"/>
          </a:xfrm>
        </p:spPr>
        <p:txBody>
          <a:bodyPr>
            <a:normAutofit fontScale="32500" lnSpcReduction="20000"/>
          </a:bodyPr>
          <a:lstStyle/>
          <a:p>
            <a:r>
              <a:rPr lang="en-US" sz="6000" dirty="0">
                <a:latin typeface="Arial" panose="020B0604020202020204" pitchFamily="34" charset="0"/>
                <a:cs typeface="Arial" panose="020B0604020202020204" pitchFamily="34" charset="0"/>
              </a:rPr>
              <a:t>TypeScript is strict superset of ES6 – tomorrow’ JavaScript Which is the next iteration of ES5 – today’s JavaScript</a:t>
            </a:r>
          </a:p>
          <a:p>
            <a:r>
              <a:rPr lang="en-US" sz="6000" dirty="0">
                <a:latin typeface="Arial" panose="020B0604020202020204" pitchFamily="34" charset="0"/>
                <a:cs typeface="Arial" panose="020B0604020202020204" pitchFamily="34" charset="0"/>
              </a:rPr>
              <a:t>More familiar to back-end developers as it feels like Java, C# or </a:t>
            </a:r>
            <a:r>
              <a:rPr lang="en-US" sz="6000" dirty="0" err="1">
                <a:latin typeface="Arial" panose="020B0604020202020204" pitchFamily="34" charset="0"/>
                <a:cs typeface="Arial" panose="020B0604020202020204" pitchFamily="34" charset="0"/>
              </a:rPr>
              <a:t>.Net</a:t>
            </a:r>
            <a:endParaRPr lang="en-US" sz="6000" dirty="0">
              <a:latin typeface="Arial" panose="020B0604020202020204" pitchFamily="34" charset="0"/>
              <a:cs typeface="Arial" panose="020B0604020202020204" pitchFamily="34" charset="0"/>
            </a:endParaRPr>
          </a:p>
          <a:p>
            <a:r>
              <a:rPr lang="en-US" sz="6000" dirty="0">
                <a:latin typeface="Arial" panose="020B0604020202020204" pitchFamily="34" charset="0"/>
                <a:cs typeface="Arial" panose="020B0604020202020204" pitchFamily="34" charset="0"/>
              </a:rPr>
              <a:t>Browser independent as Typescript compiles down to </a:t>
            </a:r>
            <a:r>
              <a:rPr lang="en-US" sz="6000" dirty="0" err="1">
                <a:latin typeface="Arial" panose="020B0604020202020204" pitchFamily="34" charset="0"/>
                <a:cs typeface="Arial" panose="020B0604020202020204" pitchFamily="34" charset="0"/>
              </a:rPr>
              <a:t>ESx</a:t>
            </a:r>
            <a:r>
              <a:rPr lang="en-US" sz="6000" dirty="0">
                <a:latin typeface="Arial" panose="020B0604020202020204" pitchFamily="34" charset="0"/>
                <a:cs typeface="Arial" panose="020B0604020202020204" pitchFamily="34" charset="0"/>
              </a:rPr>
              <a:t> anyway </a:t>
            </a:r>
          </a:p>
          <a:p>
            <a:r>
              <a:rPr lang="en-US" sz="6000" dirty="0">
                <a:latin typeface="Arial" panose="020B0604020202020204" pitchFamily="34" charset="0"/>
                <a:cs typeface="Arial" panose="020B0604020202020204" pitchFamily="34" charset="0"/>
              </a:rPr>
              <a:t>As a result, you write your code once and it works everywhere</a:t>
            </a:r>
          </a:p>
          <a:p>
            <a:r>
              <a:rPr lang="en-US" sz="6000" dirty="0">
                <a:latin typeface="Arial" panose="020B0604020202020204" pitchFamily="34" charset="0"/>
                <a:cs typeface="Arial" panose="020B0604020202020204" pitchFamily="34" charset="0"/>
              </a:rPr>
              <a:t>You’re free to use the features you want – and JavaScript is valid TypeScript</a:t>
            </a:r>
          </a:p>
          <a:p>
            <a:endParaRPr lang="en-US" dirty="0"/>
          </a:p>
        </p:txBody>
      </p:sp>
      <p:pic>
        <p:nvPicPr>
          <p:cNvPr id="4" name="Picture 3"/>
          <p:cNvPicPr>
            <a:picLocks noChangeAspect="1"/>
          </p:cNvPicPr>
          <p:nvPr/>
        </p:nvPicPr>
        <p:blipFill>
          <a:blip r:embed="rId2"/>
          <a:stretch>
            <a:fillRect/>
          </a:stretch>
        </p:blipFill>
        <p:spPr>
          <a:xfrm>
            <a:off x="291239" y="2336800"/>
            <a:ext cx="3419475" cy="3200400"/>
          </a:xfrm>
          <a:prstGeom prst="rect">
            <a:avLst/>
          </a:prstGeom>
        </p:spPr>
      </p:pic>
      <p:sp>
        <p:nvSpPr>
          <p:cNvPr id="2" name="Rectangle 1">
            <a:extLst>
              <a:ext uri="{FF2B5EF4-FFF2-40B4-BE49-F238E27FC236}">
                <a16:creationId xmlns:a16="http://schemas.microsoft.com/office/drawing/2014/main" id="{67BDFAD0-DBAF-2A48-B549-287306CD6DB5}"/>
              </a:ext>
            </a:extLst>
          </p:cNvPr>
          <p:cNvSpPr/>
          <p:nvPr/>
        </p:nvSpPr>
        <p:spPr>
          <a:xfrm>
            <a:off x="35677" y="177800"/>
            <a:ext cx="3930601" cy="584775"/>
          </a:xfrm>
          <a:prstGeom prst="rect">
            <a:avLst/>
          </a:prstGeom>
        </p:spPr>
        <p:txBody>
          <a:bodyPr wrap="square">
            <a:spAutoFit/>
          </a:bodyPr>
          <a:lstStyle/>
          <a:p>
            <a:r>
              <a:rPr lang="en-US" sz="3200" b="1" dirty="0">
                <a:solidFill>
                  <a:schemeClr val="bg1"/>
                </a:solidFill>
              </a:rPr>
              <a:t>What is TypeScript?</a:t>
            </a:r>
          </a:p>
        </p:txBody>
      </p:sp>
    </p:spTree>
    <p:extLst>
      <p:ext uri="{BB962C8B-B14F-4D97-AF65-F5344CB8AC3E}">
        <p14:creationId xmlns:p14="http://schemas.microsoft.com/office/powerpoint/2010/main" val="295951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0400" y="1295401"/>
            <a:ext cx="9550400" cy="4998577"/>
          </a:xfrm>
          <a:prstGeom prst="rect">
            <a:avLst/>
          </a:prstGeom>
        </p:spPr>
      </p:pic>
      <p:sp>
        <p:nvSpPr>
          <p:cNvPr id="3" name="Rectangle 2">
            <a:extLst>
              <a:ext uri="{FF2B5EF4-FFF2-40B4-BE49-F238E27FC236}">
                <a16:creationId xmlns:a16="http://schemas.microsoft.com/office/drawing/2014/main" id="{6A813E26-F611-9049-9203-26F5FDAD0A2C}"/>
              </a:ext>
            </a:extLst>
          </p:cNvPr>
          <p:cNvSpPr/>
          <p:nvPr/>
        </p:nvSpPr>
        <p:spPr>
          <a:xfrm>
            <a:off x="35677" y="177800"/>
            <a:ext cx="3930601" cy="584775"/>
          </a:xfrm>
          <a:prstGeom prst="rect">
            <a:avLst/>
          </a:prstGeom>
        </p:spPr>
        <p:txBody>
          <a:bodyPr wrap="square">
            <a:spAutoFit/>
          </a:bodyPr>
          <a:lstStyle/>
          <a:p>
            <a:r>
              <a:rPr lang="en-US" sz="3200" b="1" dirty="0">
                <a:solidFill>
                  <a:schemeClr val="bg1"/>
                </a:solidFill>
              </a:rPr>
              <a:t>What is TypeScript?</a:t>
            </a:r>
          </a:p>
        </p:txBody>
      </p:sp>
    </p:spTree>
    <p:extLst>
      <p:ext uri="{BB962C8B-B14F-4D97-AF65-F5344CB8AC3E}">
        <p14:creationId xmlns:p14="http://schemas.microsoft.com/office/powerpoint/2010/main" val="205902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33" y="177800"/>
            <a:ext cx="9207500" cy="618067"/>
          </a:xfrm>
        </p:spPr>
        <p:txBody>
          <a:bodyPr>
            <a:normAutofit fontScale="90000"/>
          </a:bodyPr>
          <a:lstStyle/>
          <a:p>
            <a:pPr algn="l"/>
            <a:r>
              <a:rPr lang="en-US" sz="4267" dirty="0">
                <a:solidFill>
                  <a:schemeClr val="bg1"/>
                </a:solidFill>
              </a:rPr>
              <a:t>Building Blocks of an Angular Application</a:t>
            </a:r>
          </a:p>
        </p:txBody>
      </p:sp>
      <p:sp>
        <p:nvSpPr>
          <p:cNvPr id="3" name="Content Placeholder 2"/>
          <p:cNvSpPr>
            <a:spLocks noGrp="1"/>
          </p:cNvSpPr>
          <p:nvPr>
            <p:ph idx="4294967295"/>
          </p:nvPr>
        </p:nvSpPr>
        <p:spPr>
          <a:xfrm>
            <a:off x="2438401" y="1701800"/>
            <a:ext cx="8392583"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All You Need to Know about Angular Modules</a:t>
            </a:r>
          </a:p>
          <a:p>
            <a:r>
              <a:rPr lang="en-US" sz="2400" dirty="0">
                <a:latin typeface="Arial" panose="020B0604020202020204" pitchFamily="34" charset="0"/>
                <a:cs typeface="Arial" panose="020B0604020202020204" pitchFamily="34" charset="0"/>
              </a:rPr>
              <a:t>Introducing Components, Pipes, Directives, and Services</a:t>
            </a:r>
          </a:p>
          <a:p>
            <a:r>
              <a:rPr lang="en-US" sz="2400" dirty="0">
                <a:latin typeface="Arial" panose="020B0604020202020204" pitchFamily="34" charset="0"/>
                <a:cs typeface="Arial" panose="020B0604020202020204" pitchFamily="34" charset="0"/>
              </a:rPr>
              <a:t>Bootstrapping an Angular Application</a:t>
            </a:r>
          </a:p>
          <a:p>
            <a:r>
              <a:rPr lang="en-US" sz="2400" dirty="0">
                <a:latin typeface="Arial" panose="020B0604020202020204" pitchFamily="34" charset="0"/>
                <a:cs typeface="Arial" panose="020B0604020202020204" pitchFamily="34" charset="0"/>
              </a:rPr>
              <a:t>Using Angular CLI to Create Our Application</a:t>
            </a:r>
          </a:p>
        </p:txBody>
      </p:sp>
    </p:spTree>
    <p:extLst>
      <p:ext uri="{BB962C8B-B14F-4D97-AF65-F5344CB8AC3E}">
        <p14:creationId xmlns:p14="http://schemas.microsoft.com/office/powerpoint/2010/main" val="5051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6AF76-A67A-E71E-0AE1-F77F25786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54" y="-86748"/>
            <a:ext cx="12190194" cy="6856984"/>
          </a:xfrm>
          <a:prstGeom prst="rect">
            <a:avLst/>
          </a:prstGeom>
        </p:spPr>
      </p:pic>
      <p:grpSp>
        <p:nvGrpSpPr>
          <p:cNvPr id="6" name="Group 5"/>
          <p:cNvGrpSpPr/>
          <p:nvPr/>
        </p:nvGrpSpPr>
        <p:grpSpPr>
          <a:xfrm>
            <a:off x="134849" y="6462459"/>
            <a:ext cx="1855207" cy="316831"/>
            <a:chOff x="5168397" y="6294992"/>
            <a:chExt cx="1855207" cy="31683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397" y="6315191"/>
              <a:ext cx="1855207" cy="296632"/>
            </a:xfrm>
            <a:prstGeom prst="rect">
              <a:avLst/>
            </a:prstGeom>
          </p:spPr>
        </p:pic>
        <p:sp>
          <p:nvSpPr>
            <p:cNvPr id="8" name="Rectangle 7">
              <a:extLst>
                <a:ext uri="{FF2B5EF4-FFF2-40B4-BE49-F238E27FC236}">
                  <a16:creationId xmlns:a16="http://schemas.microsoft.com/office/drawing/2014/main" id="{EE935BD1-846D-4017-9D50-C3C01B4D7612}"/>
                </a:ext>
              </a:extLst>
            </p:cNvPr>
            <p:cNvSpPr/>
            <p:nvPr/>
          </p:nvSpPr>
          <p:spPr>
            <a:xfrm>
              <a:off x="5286115" y="6294992"/>
              <a:ext cx="1640898" cy="307777"/>
            </a:xfrm>
            <a:prstGeom prst="rect">
              <a:avLst/>
            </a:prstGeom>
          </p:spPr>
          <p:txBody>
            <a:bodyPr wrap="none">
              <a:spAutoFit/>
            </a:bodyPr>
            <a:lstStyle/>
            <a:p>
              <a:r>
                <a:rPr lang="en-GB" sz="1400" dirty="0">
                  <a:solidFill>
                    <a:schemeClr val="bg1"/>
                  </a:solidFill>
                  <a:latin typeface="Segoe UI" panose="020B0502040204020203" pitchFamily="34" charset="0"/>
                  <a:cs typeface="Segoe UI" panose="020B0502040204020203" pitchFamily="34" charset="0"/>
                </a:rPr>
                <a:t>www.cognixia.com</a:t>
              </a:r>
              <a:endParaRPr lang="en-IN" sz="1400" dirty="0"/>
            </a:p>
          </p:txBody>
        </p:sp>
      </p:grpSp>
      <p:cxnSp>
        <p:nvCxnSpPr>
          <p:cNvPr id="9" name="Straight Connector 8"/>
          <p:cNvCxnSpPr/>
          <p:nvPr/>
        </p:nvCxnSpPr>
        <p:spPr bwMode="auto">
          <a:xfrm>
            <a:off x="2053427" y="6648033"/>
            <a:ext cx="9806613" cy="0"/>
          </a:xfrm>
          <a:prstGeom prst="line">
            <a:avLst/>
          </a:prstGeom>
          <a:solidFill>
            <a:schemeClr val="accent1"/>
          </a:solidFill>
          <a:ln w="22225" cap="flat" cmpd="sng" algn="ctr">
            <a:solidFill>
              <a:schemeClr val="tx1">
                <a:lumMod val="75000"/>
              </a:schemeClr>
            </a:solidFill>
            <a:prstDash val="solid"/>
            <a:round/>
            <a:headEnd type="none" w="med" len="med"/>
            <a:tailEnd type="none" w="med" len="med"/>
          </a:ln>
          <a:effectLst/>
        </p:spPr>
      </p:cxnSp>
      <p:pic>
        <p:nvPicPr>
          <p:cNvPr id="11" name="Picture 10">
            <a:extLst>
              <a:ext uri="{FF2B5EF4-FFF2-40B4-BE49-F238E27FC236}">
                <a16:creationId xmlns:a16="http://schemas.microsoft.com/office/drawing/2014/main" id="{7A920EBE-56FD-479F-B15A-65467BB8D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9881" y="1"/>
            <a:ext cx="2030616" cy="710715"/>
          </a:xfrm>
          <a:prstGeom prst="rect">
            <a:avLst/>
          </a:prstGeom>
        </p:spPr>
      </p:pic>
      <p:sp>
        <p:nvSpPr>
          <p:cNvPr id="2" name="AutoShape 2">
            <a:extLst>
              <a:ext uri="{FF2B5EF4-FFF2-40B4-BE49-F238E27FC236}">
                <a16:creationId xmlns:a16="http://schemas.microsoft.com/office/drawing/2014/main" id="{8D3ACB60-3FAF-4ECC-AF76-4B8FD10988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96FFDA77-0438-F78C-73C1-8A1B98E5F8DE}"/>
              </a:ext>
            </a:extLst>
          </p:cNvPr>
          <p:cNvSpPr txBox="1"/>
          <p:nvPr/>
        </p:nvSpPr>
        <p:spPr>
          <a:xfrm>
            <a:off x="2378187" y="3075057"/>
            <a:ext cx="9157092" cy="707886"/>
          </a:xfrm>
          <a:prstGeom prst="rect">
            <a:avLst/>
          </a:prstGeom>
          <a:noFill/>
        </p:spPr>
        <p:txBody>
          <a:bodyPr wrap="square" rtlCol="0">
            <a:spAutoFit/>
          </a:bodyPr>
          <a:lstStyle/>
          <a:p>
            <a:r>
              <a:rPr lang="en-GB" sz="4000" b="1" dirty="0">
                <a:solidFill>
                  <a:srgbClr val="15102C"/>
                </a:solidFill>
                <a:latin typeface="Segoe UI" panose="020B0502040204020203" pitchFamily="34" charset="0"/>
                <a:cs typeface="Segoe UI" panose="020B0502040204020203" pitchFamily="34" charset="0"/>
              </a:rPr>
              <a:t>Angular Core</a:t>
            </a:r>
            <a:endParaRPr lang="en-GB" sz="4000" dirty="0">
              <a:solidFill>
                <a:srgbClr val="15102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822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7786531" cy="618067"/>
          </a:xfrm>
        </p:spPr>
        <p:txBody>
          <a:bodyPr>
            <a:normAutofit/>
          </a:bodyPr>
          <a:lstStyle/>
          <a:p>
            <a:pPr algn="l"/>
            <a:r>
              <a:rPr lang="en-US" sz="3200" b="1" dirty="0">
                <a:solidFill>
                  <a:schemeClr val="bg1"/>
                </a:solidFill>
              </a:rPr>
              <a:t>Know about Angular Modules</a:t>
            </a:r>
          </a:p>
        </p:txBody>
      </p:sp>
      <p:sp>
        <p:nvSpPr>
          <p:cNvPr id="3" name="Content Placeholder 2"/>
          <p:cNvSpPr>
            <a:spLocks noGrp="1"/>
          </p:cNvSpPr>
          <p:nvPr>
            <p:ph idx="4294967295"/>
          </p:nvPr>
        </p:nvSpPr>
        <p:spPr>
          <a:xfrm>
            <a:off x="812801" y="1803400"/>
            <a:ext cx="3251199" cy="3759200"/>
          </a:xfrm>
        </p:spPr>
        <p:txBody>
          <a:bodyPr>
            <a:normAutofit/>
          </a:bodyPr>
          <a:lstStyle/>
          <a:p>
            <a:pPr marL="0" indent="0">
              <a:buNone/>
            </a:pPr>
            <a:r>
              <a:rPr lang="en-US" sz="2400" b="1" dirty="0">
                <a:latin typeface="Arial" panose="020B0604020202020204" pitchFamily="34" charset="0"/>
                <a:cs typeface="Arial" panose="020B0604020202020204" pitchFamily="34" charset="0"/>
              </a:rPr>
              <a:t>Angular Modules</a:t>
            </a:r>
          </a:p>
          <a:p>
            <a:r>
              <a:rPr lang="en-US" sz="2400" dirty="0">
                <a:latin typeface="Arial" panose="020B0604020202020204" pitchFamily="34" charset="0"/>
                <a:cs typeface="Arial" panose="020B0604020202020204" pitchFamily="34" charset="0"/>
              </a:rPr>
              <a:t>What are modules</a:t>
            </a:r>
          </a:p>
          <a:p>
            <a:r>
              <a:rPr lang="en-US" sz="2400" dirty="0">
                <a:latin typeface="Arial" panose="020B0604020202020204" pitchFamily="34" charset="0"/>
                <a:cs typeface="Arial" panose="020B0604020202020204" pitchFamily="34" charset="0"/>
              </a:rPr>
              <a:t>How modules configure an application</a:t>
            </a:r>
          </a:p>
          <a:p>
            <a:r>
              <a:rPr lang="en-US" sz="2400" dirty="0">
                <a:latin typeface="Arial" panose="020B0604020202020204" pitchFamily="34" charset="0"/>
                <a:cs typeface="Arial" panose="020B0604020202020204" pitchFamily="34" charset="0"/>
              </a:rPr>
              <a:t>Lazy-loading code using modules</a:t>
            </a:r>
          </a:p>
        </p:txBody>
      </p:sp>
      <p:pic>
        <p:nvPicPr>
          <p:cNvPr id="4" name="Picture 3"/>
          <p:cNvPicPr>
            <a:picLocks noChangeAspect="1"/>
          </p:cNvPicPr>
          <p:nvPr/>
        </p:nvPicPr>
        <p:blipFill>
          <a:blip r:embed="rId2"/>
          <a:stretch>
            <a:fillRect/>
          </a:stretch>
        </p:blipFill>
        <p:spPr>
          <a:xfrm>
            <a:off x="5080001" y="1794389"/>
            <a:ext cx="6503831" cy="3269223"/>
          </a:xfrm>
          <a:prstGeom prst="rect">
            <a:avLst/>
          </a:prstGeom>
        </p:spPr>
      </p:pic>
    </p:spTree>
    <p:extLst>
      <p:ext uri="{BB962C8B-B14F-4D97-AF65-F5344CB8AC3E}">
        <p14:creationId xmlns:p14="http://schemas.microsoft.com/office/powerpoint/2010/main" val="63810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295400"/>
            <a:ext cx="9510183" cy="4775200"/>
          </a:xfrm>
        </p:spPr>
        <p:txBody>
          <a:bodyPr>
            <a:normAutofit/>
          </a:bodyPr>
          <a:lstStyle/>
          <a:p>
            <a:r>
              <a:rPr lang="en-US" sz="2400" dirty="0">
                <a:latin typeface="Arial" panose="020B0604020202020204" pitchFamily="34" charset="0"/>
                <a:cs typeface="Arial" panose="020B0604020202020204" pitchFamily="34" charset="0"/>
              </a:rPr>
              <a:t>A module is a package of TypeScript objects</a:t>
            </a:r>
          </a:p>
          <a:p>
            <a:r>
              <a:rPr lang="en-US" sz="2400" dirty="0">
                <a:latin typeface="Arial" panose="020B0604020202020204" pitchFamily="34" charset="0"/>
                <a:cs typeface="Arial" panose="020B0604020202020204" pitchFamily="34" charset="0"/>
              </a:rPr>
              <a:t>Every Angular application has at least one module</a:t>
            </a:r>
          </a:p>
          <a:p>
            <a:r>
              <a:rPr lang="en-US" sz="2400" dirty="0">
                <a:latin typeface="Arial" panose="020B0604020202020204" pitchFamily="34" charset="0"/>
                <a:cs typeface="Arial" panose="020B0604020202020204" pitchFamily="34" charset="0"/>
              </a:rPr>
              <a:t>The main module describes the structure of the application</a:t>
            </a:r>
          </a:p>
          <a:p>
            <a:r>
              <a:rPr lang="en-US" sz="2400" dirty="0">
                <a:latin typeface="Arial" panose="020B0604020202020204" pitchFamily="34" charset="0"/>
                <a:cs typeface="Arial" panose="020B0604020202020204" pitchFamily="34" charset="0"/>
              </a:rPr>
              <a:t>It configures dependency injection as well as some specific module configuration</a:t>
            </a:r>
          </a:p>
          <a:p>
            <a:r>
              <a:rPr lang="en-US" sz="2400" dirty="0">
                <a:latin typeface="Arial" panose="020B0604020202020204" pitchFamily="34" charset="0"/>
                <a:cs typeface="Arial" panose="020B0604020202020204" pitchFamily="34" charset="0"/>
              </a:rPr>
              <a:t>We can define modules for specific features that can be shared between different applications </a:t>
            </a:r>
          </a:p>
          <a:p>
            <a:pPr marL="0" indent="0">
              <a:buNone/>
            </a:pPr>
            <a:endParaRPr lang="en-US" sz="2400" b="1" dirty="0"/>
          </a:p>
          <a:p>
            <a:pPr marL="0" indent="0">
              <a:buNone/>
            </a:pPr>
            <a:r>
              <a:rPr lang="en-US" sz="2400" b="1" dirty="0">
                <a:latin typeface="Arial" panose="020B0604020202020204" pitchFamily="34" charset="0"/>
                <a:cs typeface="Arial" panose="020B0604020202020204" pitchFamily="34" charset="0"/>
              </a:rPr>
              <a:t>Lazy-loading</a:t>
            </a:r>
          </a:p>
          <a:p>
            <a:r>
              <a:rPr lang="en-US" sz="2400" dirty="0">
                <a:latin typeface="Arial" panose="020B0604020202020204" pitchFamily="34" charset="0"/>
                <a:cs typeface="Arial" panose="020B0604020202020204" pitchFamily="34" charset="0"/>
              </a:rPr>
              <a:t>A way to load modules on-demand, as they are needed</a:t>
            </a:r>
          </a:p>
          <a:p>
            <a:endParaRPr lang="en-US" sz="2400" dirty="0"/>
          </a:p>
        </p:txBody>
      </p:sp>
      <p:sp>
        <p:nvSpPr>
          <p:cNvPr id="2" name="Rectangle 1">
            <a:extLst>
              <a:ext uri="{FF2B5EF4-FFF2-40B4-BE49-F238E27FC236}">
                <a16:creationId xmlns:a16="http://schemas.microsoft.com/office/drawing/2014/main" id="{29834FF7-F200-914E-992E-F24DED7620AD}"/>
              </a:ext>
            </a:extLst>
          </p:cNvPr>
          <p:cNvSpPr/>
          <p:nvPr/>
        </p:nvSpPr>
        <p:spPr>
          <a:xfrm>
            <a:off x="304800" y="171847"/>
            <a:ext cx="5181600" cy="584775"/>
          </a:xfrm>
          <a:prstGeom prst="rect">
            <a:avLst/>
          </a:prstGeom>
        </p:spPr>
        <p:txBody>
          <a:bodyPr wrap="square">
            <a:spAutoFit/>
          </a:bodyPr>
          <a:lstStyle/>
          <a:p>
            <a:r>
              <a:rPr lang="en-US" sz="3200" b="1" dirty="0">
                <a:solidFill>
                  <a:schemeClr val="bg1"/>
                </a:solidFill>
              </a:rPr>
              <a:t>What are Modules?</a:t>
            </a:r>
          </a:p>
        </p:txBody>
      </p:sp>
    </p:spTree>
    <p:extLst>
      <p:ext uri="{BB962C8B-B14F-4D97-AF65-F5344CB8AC3E}">
        <p14:creationId xmlns:p14="http://schemas.microsoft.com/office/powerpoint/2010/main" val="458741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3600" y="1295400"/>
            <a:ext cx="9861549" cy="4878800"/>
          </a:xfrm>
          <a:prstGeom prst="rect">
            <a:avLst/>
          </a:prstGeom>
        </p:spPr>
      </p:pic>
      <p:sp>
        <p:nvSpPr>
          <p:cNvPr id="5" name="TextBox 4"/>
          <p:cNvSpPr txBox="1"/>
          <p:nvPr/>
        </p:nvSpPr>
        <p:spPr>
          <a:xfrm>
            <a:off x="0" y="177801"/>
            <a:ext cx="5277451" cy="584775"/>
          </a:xfrm>
          <a:prstGeom prst="rect">
            <a:avLst/>
          </a:prstGeom>
          <a:noFill/>
        </p:spPr>
        <p:txBody>
          <a:bodyPr wrap="square" rtlCol="0">
            <a:spAutoFit/>
          </a:bodyPr>
          <a:lstStyle/>
          <a:p>
            <a:r>
              <a:rPr lang="en-US" sz="3200" b="1" dirty="0">
                <a:solidFill>
                  <a:schemeClr val="bg1"/>
                </a:solidFill>
              </a:rPr>
              <a:t>Typical App Module</a:t>
            </a:r>
          </a:p>
        </p:txBody>
      </p:sp>
    </p:spTree>
    <p:extLst>
      <p:ext uri="{BB962C8B-B14F-4D97-AF65-F5344CB8AC3E}">
        <p14:creationId xmlns:p14="http://schemas.microsoft.com/office/powerpoint/2010/main" val="230020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7315200" cy="609600"/>
          </a:xfrm>
        </p:spPr>
        <p:txBody>
          <a:bodyPr>
            <a:normAutofit/>
          </a:bodyPr>
          <a:lstStyle/>
          <a:p>
            <a:pPr algn="l"/>
            <a:r>
              <a:rPr lang="en-US" sz="3200" dirty="0">
                <a:solidFill>
                  <a:schemeClr val="bg1"/>
                </a:solidFill>
              </a:rPr>
              <a:t>Components, Pipes, Directives, &amp; Services</a:t>
            </a:r>
          </a:p>
        </p:txBody>
      </p:sp>
      <p:sp>
        <p:nvSpPr>
          <p:cNvPr id="3" name="Content Placeholder 2"/>
          <p:cNvSpPr>
            <a:spLocks noGrp="1"/>
          </p:cNvSpPr>
          <p:nvPr>
            <p:ph idx="4294967295"/>
          </p:nvPr>
        </p:nvSpPr>
        <p:spPr>
          <a:xfrm>
            <a:off x="1727201" y="2209800"/>
            <a:ext cx="10018183" cy="3124200"/>
          </a:xfrm>
        </p:spPr>
        <p:txBody>
          <a:bodyPr>
            <a:normAutofit/>
          </a:bodyPr>
          <a:lstStyle/>
          <a:p>
            <a:r>
              <a:rPr lang="en-US" sz="2400" dirty="0">
                <a:latin typeface="Arial" panose="020B0604020202020204" pitchFamily="34" charset="0"/>
                <a:cs typeface="Arial" panose="020B0604020202020204" pitchFamily="34" charset="0"/>
              </a:rPr>
              <a:t>What are Components</a:t>
            </a:r>
          </a:p>
          <a:p>
            <a:r>
              <a:rPr lang="en-US" sz="2400" dirty="0">
                <a:latin typeface="Arial" panose="020B0604020202020204" pitchFamily="34" charset="0"/>
                <a:cs typeface="Arial" panose="020B0604020202020204" pitchFamily="34" charset="0"/>
              </a:rPr>
              <a:t>What are Pipes</a:t>
            </a:r>
          </a:p>
          <a:p>
            <a:r>
              <a:rPr lang="en-US" sz="2400" dirty="0">
                <a:latin typeface="Arial" panose="020B0604020202020204" pitchFamily="34" charset="0"/>
                <a:cs typeface="Arial" panose="020B0604020202020204" pitchFamily="34" charset="0"/>
              </a:rPr>
              <a:t>What are Directives</a:t>
            </a:r>
          </a:p>
          <a:p>
            <a:r>
              <a:rPr lang="en-US" sz="2400" dirty="0">
                <a:latin typeface="Arial" panose="020B0604020202020204" pitchFamily="34" charset="0"/>
                <a:cs typeface="Arial" panose="020B0604020202020204" pitchFamily="34" charset="0"/>
              </a:rPr>
              <a:t>What are Services</a:t>
            </a:r>
          </a:p>
        </p:txBody>
      </p:sp>
    </p:spTree>
    <p:extLst>
      <p:ext uri="{BB962C8B-B14F-4D97-AF65-F5344CB8AC3E}">
        <p14:creationId xmlns:p14="http://schemas.microsoft.com/office/powerpoint/2010/main" val="34398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25600" y="990600"/>
            <a:ext cx="9643533" cy="1983317"/>
          </a:xfrm>
        </p:spPr>
        <p:txBody>
          <a:bodyPr>
            <a:normAutofit/>
          </a:bodyPr>
          <a:lstStyle/>
          <a:p>
            <a:r>
              <a:rPr lang="en-US" sz="2133" dirty="0">
                <a:latin typeface="Arial" panose="020B0604020202020204" pitchFamily="34" charset="0"/>
                <a:cs typeface="Arial" panose="020B0604020202020204" pitchFamily="34" charset="0"/>
              </a:rPr>
              <a:t>A component is a reusable piece of HTML bundled with its TypeScript controller</a:t>
            </a:r>
          </a:p>
          <a:p>
            <a:r>
              <a:rPr lang="en-US" sz="2133" dirty="0">
                <a:latin typeface="Arial" panose="020B0604020202020204" pitchFamily="34" charset="0"/>
                <a:cs typeface="Arial" panose="020B0604020202020204" pitchFamily="34" charset="0"/>
              </a:rPr>
              <a:t>Creating a component is like creating your own HTML element</a:t>
            </a:r>
          </a:p>
          <a:p>
            <a:r>
              <a:rPr lang="en-US" sz="2133" dirty="0">
                <a:latin typeface="Arial" panose="020B0604020202020204" pitchFamily="34" charset="0"/>
                <a:cs typeface="Arial" panose="020B0604020202020204" pitchFamily="34" charset="0"/>
              </a:rPr>
              <a:t>80% + of the Angular code you are going to write will be components</a:t>
            </a:r>
          </a:p>
          <a:p>
            <a:r>
              <a:rPr lang="en-US" sz="2133" dirty="0">
                <a:latin typeface="Arial" panose="020B0604020202020204" pitchFamily="34" charset="0"/>
                <a:cs typeface="Arial" panose="020B0604020202020204" pitchFamily="34" charset="0"/>
              </a:rPr>
              <a:t>An Angular app is tree of components</a:t>
            </a:r>
          </a:p>
        </p:txBody>
      </p:sp>
      <p:pic>
        <p:nvPicPr>
          <p:cNvPr id="6" name="Picture 5"/>
          <p:cNvPicPr>
            <a:picLocks noChangeAspect="1"/>
          </p:cNvPicPr>
          <p:nvPr/>
        </p:nvPicPr>
        <p:blipFill>
          <a:blip r:embed="rId2"/>
          <a:stretch>
            <a:fillRect/>
          </a:stretch>
        </p:blipFill>
        <p:spPr>
          <a:xfrm>
            <a:off x="5588001" y="3142415"/>
            <a:ext cx="6378575" cy="3081539"/>
          </a:xfrm>
          <a:prstGeom prst="rect">
            <a:avLst/>
          </a:prstGeom>
        </p:spPr>
      </p:pic>
      <p:pic>
        <p:nvPicPr>
          <p:cNvPr id="7" name="Picture 6"/>
          <p:cNvPicPr>
            <a:picLocks noChangeAspect="1"/>
          </p:cNvPicPr>
          <p:nvPr/>
        </p:nvPicPr>
        <p:blipFill>
          <a:blip r:embed="rId3"/>
          <a:stretch>
            <a:fillRect/>
          </a:stretch>
        </p:blipFill>
        <p:spPr>
          <a:xfrm>
            <a:off x="1625601" y="2973918"/>
            <a:ext cx="3619500" cy="3250036"/>
          </a:xfrm>
          <a:prstGeom prst="rect">
            <a:avLst/>
          </a:prstGeom>
        </p:spPr>
      </p:pic>
      <p:sp>
        <p:nvSpPr>
          <p:cNvPr id="4" name="Rectangle 3">
            <a:extLst>
              <a:ext uri="{FF2B5EF4-FFF2-40B4-BE49-F238E27FC236}">
                <a16:creationId xmlns:a16="http://schemas.microsoft.com/office/drawing/2014/main" id="{654116B8-8A73-408C-A012-D2638149A1BC}"/>
              </a:ext>
            </a:extLst>
          </p:cNvPr>
          <p:cNvSpPr/>
          <p:nvPr/>
        </p:nvSpPr>
        <p:spPr>
          <a:xfrm>
            <a:off x="101600" y="206550"/>
            <a:ext cx="3839834"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What are Components</a:t>
            </a:r>
          </a:p>
        </p:txBody>
      </p:sp>
    </p:spTree>
    <p:extLst>
      <p:ext uri="{BB962C8B-B14F-4D97-AF65-F5344CB8AC3E}">
        <p14:creationId xmlns:p14="http://schemas.microsoft.com/office/powerpoint/2010/main" val="100416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20800" y="990600"/>
            <a:ext cx="10557933" cy="2182283"/>
          </a:xfrm>
        </p:spPr>
        <p:txBody>
          <a:bodyPr>
            <a:normAutofit/>
          </a:bodyPr>
          <a:lstStyle/>
          <a:p>
            <a:r>
              <a:rPr lang="en-US" sz="2133" dirty="0">
                <a:latin typeface="Arial" panose="020B0604020202020204" pitchFamily="34" charset="0"/>
                <a:cs typeface="Arial" panose="020B0604020202020204" pitchFamily="34" charset="0"/>
              </a:rPr>
              <a:t>Services are used to handle the business logic of the app</a:t>
            </a:r>
          </a:p>
          <a:p>
            <a:r>
              <a:rPr lang="en-US" sz="2133" dirty="0">
                <a:latin typeface="Arial" panose="020B0604020202020204" pitchFamily="34" charset="0"/>
                <a:cs typeface="Arial" panose="020B0604020202020204" pitchFamily="34" charset="0"/>
              </a:rPr>
              <a:t>Pipes are used to format data</a:t>
            </a:r>
          </a:p>
          <a:p>
            <a:r>
              <a:rPr lang="en-US" sz="2133" dirty="0">
                <a:latin typeface="Arial" panose="020B0604020202020204" pitchFamily="34" charset="0"/>
                <a:cs typeface="Arial" panose="020B0604020202020204" pitchFamily="34" charset="0"/>
              </a:rPr>
              <a:t>Directives manipulate the DOM by creating elements, hiding them and so on</a:t>
            </a:r>
          </a:p>
          <a:p>
            <a:r>
              <a:rPr lang="en-US" sz="2133" dirty="0">
                <a:latin typeface="Arial" panose="020B0604020202020204" pitchFamily="34" charset="0"/>
                <a:cs typeface="Arial" panose="020B0604020202020204" pitchFamily="34" charset="0"/>
              </a:rPr>
              <a:t>Components are specific directives that have a HTML template</a:t>
            </a:r>
          </a:p>
        </p:txBody>
      </p:sp>
      <p:pic>
        <p:nvPicPr>
          <p:cNvPr id="6" name="Content Placeholder 6"/>
          <p:cNvPicPr>
            <a:picLocks noChangeAspect="1"/>
          </p:cNvPicPr>
          <p:nvPr/>
        </p:nvPicPr>
        <p:blipFill>
          <a:blip r:embed="rId2"/>
          <a:stretch>
            <a:fillRect/>
          </a:stretch>
        </p:blipFill>
        <p:spPr>
          <a:xfrm>
            <a:off x="2133600" y="2921000"/>
            <a:ext cx="8306872" cy="3188323"/>
          </a:xfrm>
          <a:prstGeom prst="rect">
            <a:avLst/>
          </a:prstGeom>
        </p:spPr>
      </p:pic>
      <p:sp>
        <p:nvSpPr>
          <p:cNvPr id="2" name="Rectangle 1">
            <a:extLst>
              <a:ext uri="{FF2B5EF4-FFF2-40B4-BE49-F238E27FC236}">
                <a16:creationId xmlns:a16="http://schemas.microsoft.com/office/drawing/2014/main" id="{91ADB64E-5428-4226-9C06-E1A4C5467DAC}"/>
              </a:ext>
            </a:extLst>
          </p:cNvPr>
          <p:cNvSpPr/>
          <p:nvPr/>
        </p:nvSpPr>
        <p:spPr>
          <a:xfrm>
            <a:off x="216955" y="279400"/>
            <a:ext cx="5472644"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Services, Pipes and Directives</a:t>
            </a:r>
          </a:p>
        </p:txBody>
      </p:sp>
    </p:spTree>
    <p:extLst>
      <p:ext uri="{BB962C8B-B14F-4D97-AF65-F5344CB8AC3E}">
        <p14:creationId xmlns:p14="http://schemas.microsoft.com/office/powerpoint/2010/main" val="403053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4801" y="1905000"/>
            <a:ext cx="6429375" cy="3352800"/>
          </a:xfrm>
          <a:prstGeom prst="rect">
            <a:avLst/>
          </a:prstGeom>
        </p:spPr>
      </p:pic>
      <p:pic>
        <p:nvPicPr>
          <p:cNvPr id="12" name="Picture 11"/>
          <p:cNvPicPr>
            <a:picLocks noChangeAspect="1"/>
          </p:cNvPicPr>
          <p:nvPr/>
        </p:nvPicPr>
        <p:blipFill>
          <a:blip r:embed="rId3"/>
          <a:stretch>
            <a:fillRect/>
          </a:stretch>
        </p:blipFill>
        <p:spPr>
          <a:xfrm>
            <a:off x="7010400" y="1905000"/>
            <a:ext cx="4791075" cy="3352800"/>
          </a:xfrm>
          <a:prstGeom prst="rect">
            <a:avLst/>
          </a:prstGeom>
        </p:spPr>
      </p:pic>
    </p:spTree>
    <p:extLst>
      <p:ext uri="{BB962C8B-B14F-4D97-AF65-F5344CB8AC3E}">
        <p14:creationId xmlns:p14="http://schemas.microsoft.com/office/powerpoint/2010/main" val="35011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1320801" y="990601"/>
            <a:ext cx="10441516" cy="5101167"/>
          </a:xfrm>
          <a:prstGeom prst="rect">
            <a:avLst/>
          </a:prstGeom>
        </p:spPr>
      </p:pic>
      <p:sp>
        <p:nvSpPr>
          <p:cNvPr id="6" name="TextBox 5"/>
          <p:cNvSpPr txBox="1"/>
          <p:nvPr/>
        </p:nvSpPr>
        <p:spPr>
          <a:xfrm>
            <a:off x="101600" y="273791"/>
            <a:ext cx="5181600" cy="584775"/>
          </a:xfrm>
          <a:prstGeom prst="rect">
            <a:avLst/>
          </a:prstGeom>
          <a:noFill/>
        </p:spPr>
        <p:txBody>
          <a:bodyPr wrap="square" rtlCol="0">
            <a:spAutoFit/>
          </a:bodyPr>
          <a:lstStyle/>
          <a:p>
            <a:r>
              <a:rPr lang="en-US" sz="3200" dirty="0">
                <a:solidFill>
                  <a:schemeClr val="bg1"/>
                </a:solidFill>
                <a:latin typeface="+mj-lt"/>
              </a:rPr>
              <a:t>Typical Directives</a:t>
            </a:r>
          </a:p>
        </p:txBody>
      </p:sp>
    </p:spTree>
    <p:extLst>
      <p:ext uri="{BB962C8B-B14F-4D97-AF65-F5344CB8AC3E}">
        <p14:creationId xmlns:p14="http://schemas.microsoft.com/office/powerpoint/2010/main" val="834874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908800" cy="609600"/>
          </a:xfrm>
        </p:spPr>
        <p:txBody>
          <a:bodyPr>
            <a:normAutofit/>
          </a:bodyPr>
          <a:lstStyle/>
          <a:p>
            <a:pPr algn="l"/>
            <a:r>
              <a:rPr lang="en-US" sz="3200" b="1" dirty="0">
                <a:solidFill>
                  <a:schemeClr val="bg1"/>
                </a:solidFill>
              </a:rPr>
              <a:t>Bootstrapping an Angular Application</a:t>
            </a:r>
          </a:p>
        </p:txBody>
      </p:sp>
      <p:sp>
        <p:nvSpPr>
          <p:cNvPr id="3" name="Content Placeholder 2"/>
          <p:cNvSpPr>
            <a:spLocks noGrp="1"/>
          </p:cNvSpPr>
          <p:nvPr>
            <p:ph idx="4294967295"/>
          </p:nvPr>
        </p:nvSpPr>
        <p:spPr>
          <a:xfrm>
            <a:off x="2173818" y="1295399"/>
            <a:ext cx="9306983" cy="4745567"/>
          </a:xfrm>
        </p:spPr>
        <p:txBody>
          <a:bodyPr>
            <a:normAutofit/>
          </a:bodyPr>
          <a:lstStyle/>
          <a:p>
            <a:r>
              <a:rPr lang="en-US" sz="2400" dirty="0">
                <a:latin typeface="Arial" panose="020B0604020202020204" pitchFamily="34" charset="0"/>
                <a:cs typeface="Arial" panose="020B0604020202020204" pitchFamily="34" charset="0"/>
              </a:rPr>
              <a:t>Files involved in bootstrapping an Angular App</a:t>
            </a:r>
          </a:p>
          <a:p>
            <a:r>
              <a:rPr lang="en-US" sz="2400" dirty="0">
                <a:latin typeface="Arial" panose="020B0604020202020204" pitchFamily="34" charset="0"/>
                <a:cs typeface="Arial" panose="020B0604020202020204" pitchFamily="34" charset="0"/>
              </a:rPr>
              <a:t>Role of index.html</a:t>
            </a:r>
          </a:p>
          <a:p>
            <a:r>
              <a:rPr lang="en-US" sz="2400" dirty="0">
                <a:latin typeface="Arial" panose="020B0604020202020204" pitchFamily="34" charset="0"/>
                <a:cs typeface="Arial" panose="020B0604020202020204" pitchFamily="34" charset="0"/>
              </a:rPr>
              <a:t>Role of </a:t>
            </a:r>
            <a:r>
              <a:rPr lang="en-US" sz="2400" dirty="0" err="1">
                <a:latin typeface="Arial" panose="020B0604020202020204" pitchFamily="34" charset="0"/>
                <a:cs typeface="Arial" panose="020B0604020202020204" pitchFamily="34" charset="0"/>
              </a:rPr>
              <a:t>main.ts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Role of </a:t>
            </a:r>
            <a:r>
              <a:rPr lang="en-US" sz="2400" dirty="0" err="1">
                <a:latin typeface="Arial" panose="020B0604020202020204" pitchFamily="34" charset="0"/>
                <a:cs typeface="Arial" panose="020B0604020202020204" pitchFamily="34" charset="0"/>
              </a:rPr>
              <a:t>app.module.ts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main module file </a:t>
            </a:r>
            <a:r>
              <a:rPr lang="en-US" sz="2400" dirty="0" err="1">
                <a:latin typeface="Arial" panose="020B0604020202020204" pitchFamily="34" charset="0"/>
                <a:cs typeface="Arial" panose="020B0604020202020204" pitchFamily="34" charset="0"/>
              </a:rPr>
              <a:t>app.module.ts</a:t>
            </a:r>
            <a:r>
              <a:rPr lang="en-US" sz="2400" dirty="0">
                <a:latin typeface="Arial" panose="020B0604020202020204" pitchFamily="34" charset="0"/>
                <a:cs typeface="Arial" panose="020B0604020202020204" pitchFamily="34" charset="0"/>
              </a:rPr>
              <a:t> defines the structure of the application</a:t>
            </a:r>
          </a:p>
          <a:p>
            <a:r>
              <a:rPr lang="en-US" sz="2400" dirty="0" err="1">
                <a:latin typeface="Arial" panose="020B0604020202020204" pitchFamily="34" charset="0"/>
                <a:cs typeface="Arial" panose="020B0604020202020204" pitchFamily="34" charset="0"/>
              </a:rPr>
              <a:t>main.ts</a:t>
            </a:r>
            <a:r>
              <a:rPr lang="en-US" sz="2400" dirty="0">
                <a:latin typeface="Arial" panose="020B0604020202020204" pitchFamily="34" charset="0"/>
                <a:cs typeface="Arial" panose="020B0604020202020204" pitchFamily="34" charset="0"/>
              </a:rPr>
              <a:t> is the file use to bootstrap and application by specifying which module it should load and how it should be loaded</a:t>
            </a:r>
          </a:p>
          <a:p>
            <a:r>
              <a:rPr lang="en-US" sz="2400" dirty="0">
                <a:latin typeface="Arial" panose="020B0604020202020204" pitchFamily="34" charset="0"/>
                <a:cs typeface="Arial" panose="020B0604020202020204" pitchFamily="34" charset="0"/>
              </a:rPr>
              <a:t>This allows Angular to know which HTML root element to look for in index.html to load the entire components tree</a:t>
            </a:r>
          </a:p>
        </p:txBody>
      </p:sp>
    </p:spTree>
    <p:extLst>
      <p:ext uri="{BB962C8B-B14F-4D97-AF65-F5344CB8AC3E}">
        <p14:creationId xmlns:p14="http://schemas.microsoft.com/office/powerpoint/2010/main" val="932943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16" y="177800"/>
            <a:ext cx="8739517" cy="609600"/>
          </a:xfrm>
        </p:spPr>
        <p:txBody>
          <a:bodyPr>
            <a:normAutofit/>
          </a:bodyPr>
          <a:lstStyle/>
          <a:p>
            <a:pPr algn="l"/>
            <a:r>
              <a:rPr lang="en-US" sz="3200" b="1" dirty="0">
                <a:solidFill>
                  <a:schemeClr val="bg1"/>
                </a:solidFill>
              </a:rPr>
              <a:t>Typical </a:t>
            </a:r>
            <a:r>
              <a:rPr lang="en-US" sz="3200" b="1" dirty="0" err="1">
                <a:solidFill>
                  <a:schemeClr val="bg1"/>
                </a:solidFill>
              </a:rPr>
              <a:t>main.ts</a:t>
            </a:r>
            <a:endParaRPr lang="en-US" sz="3200" b="1" dirty="0">
              <a:solidFill>
                <a:schemeClr val="bg1"/>
              </a:solidFill>
            </a:endParaRPr>
          </a:p>
        </p:txBody>
      </p:sp>
      <p:pic>
        <p:nvPicPr>
          <p:cNvPr id="8" name="Content Placeholder 7"/>
          <p:cNvPicPr>
            <a:picLocks noGrp="1" noChangeAspect="1"/>
          </p:cNvPicPr>
          <p:nvPr>
            <p:ph idx="4294967295"/>
          </p:nvPr>
        </p:nvPicPr>
        <p:blipFill>
          <a:blip r:embed="rId2"/>
          <a:stretch>
            <a:fillRect/>
          </a:stretch>
        </p:blipFill>
        <p:spPr>
          <a:xfrm>
            <a:off x="2133601" y="1295400"/>
            <a:ext cx="9620249" cy="4546600"/>
          </a:xfrm>
          <a:prstGeom prst="rect">
            <a:avLst/>
          </a:prstGeom>
        </p:spPr>
      </p:pic>
    </p:spTree>
    <p:extLst>
      <p:ext uri="{BB962C8B-B14F-4D97-AF65-F5344CB8AC3E}">
        <p14:creationId xmlns:p14="http://schemas.microsoft.com/office/powerpoint/2010/main" val="3962802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0" y="177801"/>
            <a:ext cx="6299200" cy="613833"/>
          </a:xfrm>
        </p:spPr>
        <p:txBody>
          <a:bodyPr>
            <a:normAutofit/>
          </a:bodyPr>
          <a:lstStyle/>
          <a:p>
            <a:pPr algn="l"/>
            <a:r>
              <a:rPr lang="en-US" sz="3200" b="1" dirty="0">
                <a:solidFill>
                  <a:schemeClr val="bg1"/>
                </a:solidFill>
                <a:ea typeface="+mn-ea"/>
                <a:cs typeface="+mn-cs"/>
              </a:rPr>
              <a:t>  Prerequisites</a:t>
            </a:r>
            <a:endParaRPr lang="en-IN" sz="3200" b="1" dirty="0">
              <a:solidFill>
                <a:schemeClr val="bg1"/>
              </a:solidFill>
              <a:ea typeface="+mn-ea"/>
              <a:cs typeface="+mn-cs"/>
            </a:endParaRPr>
          </a:p>
        </p:txBody>
      </p:sp>
      <p:sp>
        <p:nvSpPr>
          <p:cNvPr id="3" name="Content Placeholder 2"/>
          <p:cNvSpPr>
            <a:spLocks noGrp="1"/>
          </p:cNvSpPr>
          <p:nvPr>
            <p:ph idx="4294967295"/>
          </p:nvPr>
        </p:nvSpPr>
        <p:spPr>
          <a:xfrm>
            <a:off x="2173818" y="2144184"/>
            <a:ext cx="9103783" cy="3215216"/>
          </a:xfrm>
        </p:spPr>
        <p:txBody>
          <a:bodyPr>
            <a:normAutofit/>
          </a:bodyPr>
          <a:lstStyle/>
          <a:p>
            <a:pPr marL="474121">
              <a:lnSpc>
                <a:spcPct val="110000"/>
              </a:lnSpc>
              <a:spcBef>
                <a:spcPts val="900"/>
              </a:spcBef>
              <a:tabLst>
                <a:tab pos="474121" algn="l"/>
              </a:tabLst>
            </a:pPr>
            <a:r>
              <a:rPr lang="en-US" sz="2400" spc="-7" dirty="0">
                <a:solidFill>
                  <a:srgbClr val="4D4D4B"/>
                </a:solidFill>
                <a:latin typeface="Arial"/>
                <a:cs typeface="Arial"/>
              </a:rPr>
              <a:t>Have some exposure to JavaScript and Web development</a:t>
            </a:r>
          </a:p>
          <a:p>
            <a:pPr marL="474121">
              <a:lnSpc>
                <a:spcPct val="110000"/>
              </a:lnSpc>
              <a:spcBef>
                <a:spcPts val="900"/>
              </a:spcBef>
              <a:tabLst>
                <a:tab pos="474121" algn="l"/>
              </a:tabLst>
            </a:pPr>
            <a:r>
              <a:rPr lang="en-US" sz="2400" spc="-7" dirty="0">
                <a:solidFill>
                  <a:srgbClr val="4D4D4B"/>
                </a:solidFill>
                <a:latin typeface="Arial"/>
                <a:cs typeface="Arial"/>
              </a:rPr>
              <a:t>Know the basics of HTML and CSS</a:t>
            </a:r>
          </a:p>
          <a:p>
            <a:pPr marL="474121">
              <a:lnSpc>
                <a:spcPct val="110000"/>
              </a:lnSpc>
              <a:spcBef>
                <a:spcPts val="900"/>
              </a:spcBef>
              <a:tabLst>
                <a:tab pos="474121" algn="l"/>
              </a:tabLst>
            </a:pPr>
            <a:r>
              <a:rPr lang="en-US" sz="2400" spc="-7" dirty="0">
                <a:solidFill>
                  <a:srgbClr val="4D4D4B"/>
                </a:solidFill>
                <a:latin typeface="Arial"/>
                <a:cs typeface="Arial"/>
              </a:rPr>
              <a:t>Have Node.js installed on your machine: </a:t>
            </a:r>
            <a:r>
              <a:rPr lang="en-US" sz="2400" spc="-7" dirty="0">
                <a:solidFill>
                  <a:srgbClr val="4D4D4B"/>
                </a:solidFill>
                <a:latin typeface="Arial"/>
                <a:cs typeface="Arial"/>
                <a:hlinkClick r:id="rId2"/>
              </a:rPr>
              <a:t>https://nodejs.org/en/</a:t>
            </a:r>
            <a:endParaRPr lang="en-US" sz="2400" spc="-7" dirty="0">
              <a:solidFill>
                <a:srgbClr val="4D4D4B"/>
              </a:solidFill>
              <a:latin typeface="Arial"/>
              <a:cs typeface="Arial"/>
            </a:endParaRPr>
          </a:p>
        </p:txBody>
      </p:sp>
    </p:spTree>
    <p:extLst>
      <p:ext uri="{BB962C8B-B14F-4D97-AF65-F5344CB8AC3E}">
        <p14:creationId xmlns:p14="http://schemas.microsoft.com/office/powerpoint/2010/main" val="355064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921" y="279400"/>
            <a:ext cx="7213600" cy="516467"/>
          </a:xfrm>
        </p:spPr>
        <p:txBody>
          <a:bodyPr>
            <a:noAutofit/>
          </a:bodyPr>
          <a:lstStyle/>
          <a:p>
            <a:pPr algn="l"/>
            <a:r>
              <a:rPr lang="en-US" sz="3200" b="1" dirty="0">
                <a:solidFill>
                  <a:schemeClr val="bg1"/>
                </a:solidFill>
              </a:rPr>
              <a:t>Typical </a:t>
            </a:r>
            <a:r>
              <a:rPr lang="en-US" sz="3200" b="1" dirty="0" err="1">
                <a:solidFill>
                  <a:schemeClr val="bg1"/>
                </a:solidFill>
              </a:rPr>
              <a:t>app.module.ts</a:t>
            </a:r>
            <a:endParaRPr lang="en-US" sz="3200" b="1" dirty="0">
              <a:solidFill>
                <a:schemeClr val="bg1"/>
              </a:solidFill>
            </a:endParaRPr>
          </a:p>
        </p:txBody>
      </p:sp>
      <p:pic>
        <p:nvPicPr>
          <p:cNvPr id="4" name="Content Placeholder 3"/>
          <p:cNvPicPr>
            <a:picLocks noGrp="1" noChangeAspect="1"/>
          </p:cNvPicPr>
          <p:nvPr>
            <p:ph idx="4294967295"/>
          </p:nvPr>
        </p:nvPicPr>
        <p:blipFill>
          <a:blip r:embed="rId2"/>
          <a:stretch>
            <a:fillRect/>
          </a:stretch>
        </p:blipFill>
        <p:spPr>
          <a:xfrm>
            <a:off x="2171701" y="1198034"/>
            <a:ext cx="10020300" cy="4739217"/>
          </a:xfrm>
          <a:prstGeom prst="rect">
            <a:avLst/>
          </a:prstGeom>
        </p:spPr>
      </p:pic>
    </p:spTree>
    <p:extLst>
      <p:ext uri="{BB962C8B-B14F-4D97-AF65-F5344CB8AC3E}">
        <p14:creationId xmlns:p14="http://schemas.microsoft.com/office/powerpoint/2010/main" val="316024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235201" y="1498600"/>
            <a:ext cx="9728287" cy="4572000"/>
          </a:xfrm>
          <a:prstGeom prst="rect">
            <a:avLst/>
          </a:prstGeom>
        </p:spPr>
      </p:pic>
    </p:spTree>
    <p:extLst>
      <p:ext uri="{BB962C8B-B14F-4D97-AF65-F5344CB8AC3E}">
        <p14:creationId xmlns:p14="http://schemas.microsoft.com/office/powerpoint/2010/main" val="1187111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6604000" cy="414867"/>
          </a:xfrm>
        </p:spPr>
        <p:txBody>
          <a:bodyPr>
            <a:noAutofit/>
          </a:bodyPr>
          <a:lstStyle/>
          <a:p>
            <a:pPr algn="l"/>
            <a:r>
              <a:rPr lang="en-US" sz="2667" dirty="0">
                <a:solidFill>
                  <a:schemeClr val="bg1"/>
                </a:solidFill>
              </a:rPr>
              <a:t>Using Angular CLI to Create Our Application</a:t>
            </a:r>
          </a:p>
        </p:txBody>
      </p:sp>
      <p:sp>
        <p:nvSpPr>
          <p:cNvPr id="3" name="Content Placeholder 2"/>
          <p:cNvSpPr>
            <a:spLocks noGrp="1"/>
          </p:cNvSpPr>
          <p:nvPr>
            <p:ph idx="4294967295"/>
          </p:nvPr>
        </p:nvSpPr>
        <p:spPr>
          <a:xfrm>
            <a:off x="1727201" y="2006600"/>
            <a:ext cx="8839200" cy="3124200"/>
          </a:xfrm>
        </p:spPr>
        <p:txBody>
          <a:bodyPr>
            <a:normAutofit/>
          </a:bodyPr>
          <a:lstStyle/>
          <a:p>
            <a:r>
              <a:rPr lang="en-US" sz="2400" dirty="0">
                <a:latin typeface="Arial" panose="020B0604020202020204" pitchFamily="34" charset="0"/>
                <a:cs typeface="Arial" panose="020B0604020202020204" pitchFamily="34" charset="0"/>
              </a:rPr>
              <a:t>What is Angular CLI and how to use it</a:t>
            </a:r>
          </a:p>
          <a:p>
            <a:r>
              <a:rPr lang="en-US" sz="2400" dirty="0">
                <a:latin typeface="Arial" panose="020B0604020202020204" pitchFamily="34" charset="0"/>
                <a:cs typeface="Arial" panose="020B0604020202020204" pitchFamily="34" charset="0"/>
              </a:rPr>
              <a:t>Creating projects and files with Angular CLI</a:t>
            </a:r>
          </a:p>
          <a:p>
            <a:r>
              <a:rPr lang="en-US" sz="2400" dirty="0">
                <a:latin typeface="Arial" panose="020B0604020202020204" pitchFamily="34" charset="0"/>
                <a:cs typeface="Arial" panose="020B0604020202020204" pitchFamily="34" charset="0"/>
              </a:rPr>
              <a:t>Using CLI for development purposes</a:t>
            </a:r>
          </a:p>
          <a:p>
            <a:r>
              <a:rPr lang="en-US" sz="2400" dirty="0">
                <a:latin typeface="Arial" panose="020B0604020202020204" pitchFamily="34" charset="0"/>
                <a:cs typeface="Arial" panose="020B0604020202020204" pitchFamily="34" charset="0"/>
              </a:rPr>
              <a:t>Using CLI to build our application</a:t>
            </a:r>
          </a:p>
        </p:txBody>
      </p:sp>
    </p:spTree>
    <p:extLst>
      <p:ext uri="{BB962C8B-B14F-4D97-AF65-F5344CB8AC3E}">
        <p14:creationId xmlns:p14="http://schemas.microsoft.com/office/powerpoint/2010/main" val="532043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994400" y="990600"/>
            <a:ext cx="5114979" cy="4978400"/>
          </a:xfrm>
        </p:spPr>
        <p:txBody>
          <a:bodyPr>
            <a:noAutofit/>
          </a:bodyPr>
          <a:lstStyle/>
          <a:p>
            <a:r>
              <a:rPr lang="en-US" sz="2133" dirty="0">
                <a:latin typeface="Arial" panose="020B0604020202020204" pitchFamily="34" charset="0"/>
                <a:cs typeface="Arial" panose="020B0604020202020204" pitchFamily="34" charset="0"/>
              </a:rPr>
              <a:t>Angular projects are complex, with many dependencies and a lot of set-up</a:t>
            </a:r>
          </a:p>
          <a:p>
            <a:r>
              <a:rPr lang="en-US" sz="2133" dirty="0">
                <a:latin typeface="Arial" panose="020B0604020202020204" pitchFamily="34" charset="0"/>
                <a:cs typeface="Arial" panose="020B0604020202020204" pitchFamily="34" charset="0"/>
              </a:rPr>
              <a:t>As a result, the Angular team decided to provide a command line tool called Angular CLI to help – </a:t>
            </a:r>
            <a:r>
              <a:rPr lang="en-US" sz="2133" dirty="0">
                <a:latin typeface="Arial" panose="020B0604020202020204" pitchFamily="34" charset="0"/>
                <a:cs typeface="Arial" panose="020B0604020202020204" pitchFamily="34" charset="0"/>
                <a:hlinkClick r:id="rId2"/>
              </a:rPr>
              <a:t>https://cli.angular.io/</a:t>
            </a:r>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CLI creates the entire structure of your project by following the best practices from the Angular team</a:t>
            </a:r>
          </a:p>
          <a:p>
            <a:r>
              <a:rPr lang="en-US" sz="2133" dirty="0">
                <a:latin typeface="Arial" panose="020B0604020202020204" pitchFamily="34" charset="0"/>
                <a:cs typeface="Arial" panose="020B0604020202020204" pitchFamily="34" charset="0"/>
              </a:rPr>
              <a:t>It also allows you to generate new components, pipes and so forth from simple commands</a:t>
            </a:r>
          </a:p>
        </p:txBody>
      </p:sp>
      <p:pic>
        <p:nvPicPr>
          <p:cNvPr id="4" name="Picture 3"/>
          <p:cNvPicPr>
            <a:picLocks noChangeAspect="1"/>
          </p:cNvPicPr>
          <p:nvPr/>
        </p:nvPicPr>
        <p:blipFill>
          <a:blip r:embed="rId3"/>
          <a:stretch>
            <a:fillRect/>
          </a:stretch>
        </p:blipFill>
        <p:spPr>
          <a:xfrm>
            <a:off x="508000" y="2209801"/>
            <a:ext cx="5359400" cy="2771775"/>
          </a:xfrm>
          <a:prstGeom prst="rect">
            <a:avLst/>
          </a:prstGeom>
        </p:spPr>
      </p:pic>
      <p:sp>
        <p:nvSpPr>
          <p:cNvPr id="2" name="Rectangle 1">
            <a:extLst>
              <a:ext uri="{FF2B5EF4-FFF2-40B4-BE49-F238E27FC236}">
                <a16:creationId xmlns:a16="http://schemas.microsoft.com/office/drawing/2014/main" id="{C7B9B018-6757-1748-B1CE-5651011F7AC0}"/>
              </a:ext>
            </a:extLst>
          </p:cNvPr>
          <p:cNvSpPr/>
          <p:nvPr/>
        </p:nvSpPr>
        <p:spPr>
          <a:xfrm>
            <a:off x="0" y="109299"/>
            <a:ext cx="3491084" cy="584775"/>
          </a:xfrm>
          <a:prstGeom prst="rect">
            <a:avLst/>
          </a:prstGeom>
        </p:spPr>
        <p:txBody>
          <a:bodyPr wrap="none">
            <a:spAutoFit/>
          </a:bodyPr>
          <a:lstStyle/>
          <a:p>
            <a:r>
              <a:rPr lang="en-US" sz="3200" b="1" dirty="0">
                <a:solidFill>
                  <a:schemeClr val="bg1"/>
                </a:solidFill>
              </a:rPr>
              <a:t>What is Angular CLI</a:t>
            </a:r>
          </a:p>
        </p:txBody>
      </p:sp>
    </p:spTree>
    <p:extLst>
      <p:ext uri="{BB962C8B-B14F-4D97-AF65-F5344CB8AC3E}">
        <p14:creationId xmlns:p14="http://schemas.microsoft.com/office/powerpoint/2010/main" val="127112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2" y="279400"/>
            <a:ext cx="6502399" cy="508000"/>
          </a:xfrm>
        </p:spPr>
        <p:txBody>
          <a:bodyPr>
            <a:noAutofit/>
          </a:bodyPr>
          <a:lstStyle/>
          <a:p>
            <a:pPr algn="l"/>
            <a:r>
              <a:rPr lang="en-US" sz="3200" b="1" dirty="0">
                <a:solidFill>
                  <a:schemeClr val="bg1"/>
                </a:solidFill>
              </a:rPr>
              <a:t>Angular CLI</a:t>
            </a:r>
          </a:p>
        </p:txBody>
      </p:sp>
      <p:sp>
        <p:nvSpPr>
          <p:cNvPr id="3" name="Content Placeholder 2"/>
          <p:cNvSpPr>
            <a:spLocks noGrp="1"/>
          </p:cNvSpPr>
          <p:nvPr>
            <p:ph idx="4294967295"/>
          </p:nvPr>
        </p:nvSpPr>
        <p:spPr>
          <a:xfrm>
            <a:off x="1930401" y="1587500"/>
            <a:ext cx="10018183" cy="3683000"/>
          </a:xfrm>
        </p:spPr>
        <p:txBody>
          <a:bodyPr/>
          <a:lstStyle/>
          <a:p>
            <a:r>
              <a:rPr lang="en-US" sz="2400" dirty="0">
                <a:latin typeface="Arial" panose="020B0604020202020204" pitchFamily="34" charset="0"/>
                <a:cs typeface="Arial" panose="020B0604020202020204" pitchFamily="34" charset="0"/>
              </a:rPr>
              <a:t>Check Version: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ng –version</a:t>
            </a:r>
          </a:p>
          <a:p>
            <a:r>
              <a:rPr lang="en-US" sz="2400" dirty="0">
                <a:latin typeface="Arial" panose="020B0604020202020204" pitchFamily="34" charset="0"/>
                <a:cs typeface="Arial" panose="020B0604020202020204" pitchFamily="34" charset="0"/>
              </a:rPr>
              <a:t>To update the CLI version or Reinstall</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uninstall -g angular-cli</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cache clean</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install -g angular-cli</a:t>
            </a:r>
          </a:p>
          <a:p>
            <a:endParaRPr lang="en-IN" dirty="0"/>
          </a:p>
          <a:p>
            <a:pPr marL="457189" lvl="1" indent="0">
              <a:buNone/>
            </a:pPr>
            <a:endParaRPr lang="en-IN" dirty="0"/>
          </a:p>
        </p:txBody>
      </p:sp>
    </p:spTree>
    <p:extLst>
      <p:ext uri="{BB962C8B-B14F-4D97-AF65-F5344CB8AC3E}">
        <p14:creationId xmlns:p14="http://schemas.microsoft.com/office/powerpoint/2010/main" val="2362829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1" y="279400"/>
            <a:ext cx="6667500" cy="543984"/>
          </a:xfrm>
        </p:spPr>
        <p:txBody>
          <a:bodyPr>
            <a:noAutofit/>
          </a:bodyPr>
          <a:lstStyle/>
          <a:p>
            <a:pPr algn="l"/>
            <a:r>
              <a:rPr lang="en-US" sz="3200" b="1" dirty="0">
                <a:solidFill>
                  <a:schemeClr val="bg1"/>
                </a:solidFill>
              </a:rPr>
              <a:t>Create a Start Project</a:t>
            </a:r>
          </a:p>
        </p:txBody>
      </p:sp>
      <p:sp>
        <p:nvSpPr>
          <p:cNvPr id="3" name="Content Placeholder 2"/>
          <p:cNvSpPr>
            <a:spLocks noGrp="1"/>
          </p:cNvSpPr>
          <p:nvPr>
            <p:ph idx="4294967295"/>
          </p:nvPr>
        </p:nvSpPr>
        <p:spPr>
          <a:xfrm>
            <a:off x="2173818" y="1149352"/>
            <a:ext cx="9611783" cy="4641849"/>
          </a:xfrm>
        </p:spPr>
        <p:txBody>
          <a:bodyPr>
            <a:noAutofit/>
          </a:bodyPr>
          <a:lstStyle/>
          <a:p>
            <a:pPr marL="0" indent="0">
              <a:buNone/>
            </a:pPr>
            <a:r>
              <a:rPr lang="en-US" sz="2400" dirty="0">
                <a:latin typeface="Arial" panose="020B0604020202020204" pitchFamily="34" charset="0"/>
                <a:cs typeface="Arial" panose="020B0604020202020204" pitchFamily="34" charset="0"/>
              </a:rPr>
              <a:t>1.Open a terminal window in VS Code. </a:t>
            </a:r>
          </a:p>
          <a:p>
            <a:pPr marL="0" indent="0">
              <a:buNone/>
            </a:pPr>
            <a:r>
              <a:rPr lang="en-US" sz="2400" dirty="0">
                <a:latin typeface="Arial" panose="020B0604020202020204" pitchFamily="34" charset="0"/>
                <a:cs typeface="Arial" panose="020B0604020202020204" pitchFamily="34" charset="0"/>
              </a:rPr>
              <a:t>2.Navigate to a suitable folder—for example, Documents.</a:t>
            </a:r>
          </a:p>
          <a:p>
            <a:pPr marL="0" indent="0">
              <a:buNone/>
            </a:pPr>
            <a:r>
              <a:rPr lang="en-US" sz="2400" dirty="0">
                <a:latin typeface="Arial" panose="020B0604020202020204" pitchFamily="34" charset="0"/>
                <a:cs typeface="Arial" panose="020B0604020202020204" pitchFamily="34" charset="0"/>
              </a:rPr>
              <a:t>3.Enter the following command, which will create a new Angular app in a folder called start and will create lots of files: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ng new start-app</a:t>
            </a:r>
          </a:p>
          <a:p>
            <a:pPr marL="0" indent="0">
              <a:buNone/>
            </a:pPr>
            <a:r>
              <a:rPr lang="en-US" sz="2400" dirty="0">
                <a:latin typeface="Arial" panose="020B0604020202020204" pitchFamily="34" charset="0"/>
                <a:cs typeface="Arial" panose="020B0604020202020204" pitchFamily="34" charset="0"/>
              </a:rPr>
              <a:t>4.Navigate to the start folder.</a:t>
            </a:r>
          </a:p>
          <a:p>
            <a:pPr marL="0" indent="0">
              <a:buNone/>
            </a:pP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cd start-app</a:t>
            </a: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5.Enter the following command to start the app:</a:t>
            </a:r>
          </a:p>
          <a:p>
            <a:pPr marL="0" indent="0">
              <a:buNone/>
            </a:pPr>
            <a:r>
              <a:rPr lang="en-IN" sz="2400" dirty="0">
                <a:latin typeface="Arial" panose="020B0604020202020204" pitchFamily="34" charset="0"/>
                <a:cs typeface="Arial" panose="020B0604020202020204" pitchFamily="34" charset="0"/>
              </a:rPr>
              <a:t>		ng serve</a:t>
            </a:r>
          </a:p>
          <a:p>
            <a:pPr marL="0" indent="0">
              <a:buNone/>
            </a:pPr>
            <a:r>
              <a:rPr lang="en-US" sz="2400" dirty="0">
                <a:latin typeface="Arial" panose="020B0604020202020204" pitchFamily="34" charset="0"/>
                <a:cs typeface="Arial" panose="020B0604020202020204" pitchFamily="34" charset="0"/>
              </a:rPr>
              <a:t>6.Open your web browser and browse to localhost:4200. You should see the text “welcome to app!”</a:t>
            </a:r>
          </a:p>
        </p:txBody>
      </p:sp>
    </p:spTree>
    <p:extLst>
      <p:ext uri="{BB962C8B-B14F-4D97-AF65-F5344CB8AC3E}">
        <p14:creationId xmlns:p14="http://schemas.microsoft.com/office/powerpoint/2010/main" val="1800391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973" y="137584"/>
            <a:ext cx="10020300" cy="802216"/>
          </a:xfrm>
        </p:spPr>
        <p:txBody>
          <a:bodyPr>
            <a:normAutofit/>
          </a:bodyPr>
          <a:lstStyle/>
          <a:p>
            <a:pPr algn="l"/>
            <a:r>
              <a:rPr lang="en-US" sz="3200" dirty="0">
                <a:solidFill>
                  <a:schemeClr val="bg1"/>
                </a:solidFill>
              </a:rPr>
              <a:t>What’s in the Root Folder?</a:t>
            </a:r>
            <a:endParaRPr lang="en-IN" sz="3200" dirty="0">
              <a:solidFill>
                <a:schemeClr val="bg1"/>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585012556"/>
              </p:ext>
            </p:extLst>
          </p:nvPr>
        </p:nvGraphicFramePr>
        <p:xfrm>
          <a:off x="2438401" y="1295400"/>
          <a:ext cx="7989517" cy="4851395"/>
        </p:xfrm>
        <a:graphic>
          <a:graphicData uri="http://schemas.openxmlformats.org/drawingml/2006/table">
            <a:tbl>
              <a:tblPr>
                <a:tableStyleId>{5940675A-B579-460E-94D1-54222C63F5DA}</a:tableStyleId>
              </a:tblPr>
              <a:tblGrid>
                <a:gridCol w="1574890">
                  <a:extLst>
                    <a:ext uri="{9D8B030D-6E8A-4147-A177-3AD203B41FA5}">
                      <a16:colId xmlns:a16="http://schemas.microsoft.com/office/drawing/2014/main" val="2898152595"/>
                    </a:ext>
                  </a:extLst>
                </a:gridCol>
                <a:gridCol w="6414627">
                  <a:extLst>
                    <a:ext uri="{9D8B030D-6E8A-4147-A177-3AD203B41FA5}">
                      <a16:colId xmlns:a16="http://schemas.microsoft.com/office/drawing/2014/main" val="4146794148"/>
                    </a:ext>
                  </a:extLst>
                </a:gridCol>
              </a:tblGrid>
              <a:tr h="308025">
                <a:tc>
                  <a:txBody>
                    <a:bodyPr/>
                    <a:lstStyle/>
                    <a:p>
                      <a:pPr algn="l"/>
                      <a:r>
                        <a:rPr lang="en-IN" sz="1500">
                          <a:effectLst/>
                        </a:rPr>
                        <a:t>File or Folder</a:t>
                      </a:r>
                      <a:endParaRPr lang="en-IN" sz="1500">
                        <a:solidFill>
                          <a:schemeClr val="tx1"/>
                        </a:solidFill>
                        <a:effectLst/>
                      </a:endParaRPr>
                    </a:p>
                  </a:txBody>
                  <a:tcPr marL="77007" marR="77007" marT="38503" marB="38503" anchor="ctr">
                    <a:solidFill>
                      <a:schemeClr val="bg2"/>
                    </a:solidFill>
                  </a:tcPr>
                </a:tc>
                <a:tc>
                  <a:txBody>
                    <a:bodyPr/>
                    <a:lstStyle/>
                    <a:p>
                      <a:pPr algn="l"/>
                      <a:r>
                        <a:rPr lang="en-IN" sz="1500" dirty="0">
                          <a:effectLst/>
                        </a:rPr>
                        <a:t>What It Is</a:t>
                      </a:r>
                      <a:endParaRPr lang="en-IN" sz="1500" dirty="0">
                        <a:solidFill>
                          <a:schemeClr val="tx1"/>
                        </a:solidFill>
                        <a:effectLst/>
                      </a:endParaRPr>
                    </a:p>
                  </a:txBody>
                  <a:tcPr marL="77007" marR="77007" marT="38503" marB="38503" anchor="ctr">
                    <a:solidFill>
                      <a:schemeClr val="bg2"/>
                    </a:solidFill>
                  </a:tcPr>
                </a:tc>
                <a:extLst>
                  <a:ext uri="{0D108BD9-81ED-4DB2-BD59-A6C34878D82A}">
                    <a16:rowId xmlns:a16="http://schemas.microsoft.com/office/drawing/2014/main" val="545018600"/>
                  </a:ext>
                </a:extLst>
              </a:tr>
              <a:tr h="539044">
                <a:tc>
                  <a:txBody>
                    <a:bodyPr/>
                    <a:lstStyle/>
                    <a:p>
                      <a:pPr algn="l"/>
                      <a:r>
                        <a:rPr lang="en-IN" sz="1500" b="1" dirty="0">
                          <a:effectLst/>
                        </a:rPr>
                        <a:t>e2e</a:t>
                      </a:r>
                      <a:endParaRPr lang="en-IN" sz="1500" b="1" dirty="0">
                        <a:solidFill>
                          <a:srgbClr val="000000"/>
                        </a:solidFill>
                        <a:effectLst/>
                      </a:endParaRPr>
                    </a:p>
                  </a:txBody>
                  <a:tcPr marL="77007" marR="77007" marT="38503" marB="38503" anchor="ctr"/>
                </a:tc>
                <a:tc>
                  <a:txBody>
                    <a:bodyPr/>
                    <a:lstStyle/>
                    <a:p>
                      <a:pPr algn="l"/>
                      <a:r>
                        <a:rPr lang="en-US" sz="1500" dirty="0">
                          <a:effectLst/>
                        </a:rPr>
                        <a:t>Folder for testing files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107835586"/>
                  </a:ext>
                </a:extLst>
              </a:tr>
              <a:tr h="308025">
                <a:tc>
                  <a:txBody>
                    <a:bodyPr/>
                    <a:lstStyle/>
                    <a:p>
                      <a:pPr algn="l"/>
                      <a:r>
                        <a:rPr lang="en-IN" sz="1500" b="1" dirty="0" err="1">
                          <a:effectLst/>
                        </a:rPr>
                        <a:t>node_modules</a:t>
                      </a:r>
                      <a:endParaRPr lang="en-IN" sz="1500" b="1" dirty="0">
                        <a:solidFill>
                          <a:srgbClr val="000000"/>
                        </a:solidFill>
                        <a:effectLst/>
                      </a:endParaRPr>
                    </a:p>
                  </a:txBody>
                  <a:tcPr marL="77007" marR="77007" marT="38503" marB="38503" anchor="ctr"/>
                </a:tc>
                <a:tc>
                  <a:txBody>
                    <a:bodyPr/>
                    <a:lstStyle/>
                    <a:p>
                      <a:pPr algn="l"/>
                      <a:r>
                        <a:rPr lang="en-IN" sz="1500">
                          <a:effectLst/>
                        </a:rPr>
                        <a:t>Folder for project node dependencies</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927887510"/>
                  </a:ext>
                </a:extLst>
              </a:tr>
              <a:tr h="308025">
                <a:tc>
                  <a:txBody>
                    <a:bodyPr/>
                    <a:lstStyle/>
                    <a:p>
                      <a:pPr algn="l"/>
                      <a:r>
                        <a:rPr lang="en-IN" sz="1500" b="1" dirty="0" err="1">
                          <a:effectLst/>
                        </a:rPr>
                        <a:t>src</a:t>
                      </a:r>
                      <a:endParaRPr lang="en-IN" sz="1500" b="1" dirty="0">
                        <a:solidFill>
                          <a:srgbClr val="000000"/>
                        </a:solidFill>
                        <a:effectLst/>
                      </a:endParaRPr>
                    </a:p>
                  </a:txBody>
                  <a:tcPr marL="77007" marR="77007" marT="38503" marB="38503" anchor="ctr"/>
                </a:tc>
                <a:tc>
                  <a:txBody>
                    <a:bodyPr/>
                    <a:lstStyle/>
                    <a:p>
                      <a:pPr algn="l"/>
                      <a:r>
                        <a:rPr lang="en-US" sz="1500">
                          <a:effectLst/>
                        </a:rPr>
                        <a:t>Folder for project source code</a:t>
                      </a:r>
                      <a:endParaRPr lang="en-US" sz="1500">
                        <a:solidFill>
                          <a:srgbClr val="000000"/>
                        </a:solidFill>
                        <a:effectLst/>
                      </a:endParaRPr>
                    </a:p>
                  </a:txBody>
                  <a:tcPr marL="77007" marR="77007" marT="38503" marB="38503" anchor="ctr"/>
                </a:tc>
                <a:extLst>
                  <a:ext uri="{0D108BD9-81ED-4DB2-BD59-A6C34878D82A}">
                    <a16:rowId xmlns:a16="http://schemas.microsoft.com/office/drawing/2014/main" val="4026453751"/>
                  </a:ext>
                </a:extLst>
              </a:tr>
              <a:tr h="308025">
                <a:tc>
                  <a:txBody>
                    <a:bodyPr/>
                    <a:lstStyle/>
                    <a:p>
                      <a:pPr algn="l"/>
                      <a:r>
                        <a:rPr lang="en-IN" sz="1500" b="1" dirty="0">
                          <a:effectLst/>
                        </a:rPr>
                        <a:t>.</a:t>
                      </a:r>
                      <a:r>
                        <a:rPr lang="en-IN" sz="1500" b="1" dirty="0" err="1">
                          <a:effectLst/>
                        </a:rPr>
                        <a:t>editorConfig</a:t>
                      </a:r>
                      <a:endParaRPr lang="en-IN" sz="1500" b="1" dirty="0">
                        <a:solidFill>
                          <a:srgbClr val="000000"/>
                        </a:solidFill>
                        <a:effectLst/>
                      </a:endParaRPr>
                    </a:p>
                  </a:txBody>
                  <a:tcPr marL="77007" marR="77007" marT="38503" marB="38503" anchor="ctr"/>
                </a:tc>
                <a:tc>
                  <a:txBody>
                    <a:bodyPr/>
                    <a:lstStyle/>
                    <a:p>
                      <a:pPr algn="l"/>
                      <a:r>
                        <a:rPr lang="en-IN" sz="1500">
                          <a:effectLst/>
                        </a:rPr>
                        <a:t>Editor configuration file</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3093124987"/>
                  </a:ext>
                </a:extLst>
              </a:tr>
              <a:tr h="308025">
                <a:tc>
                  <a:txBody>
                    <a:bodyPr/>
                    <a:lstStyle/>
                    <a:p>
                      <a:pPr algn="l"/>
                      <a:r>
                        <a:rPr lang="en-IN" sz="1500" b="1" dirty="0">
                          <a:effectLst/>
                        </a:rPr>
                        <a:t>.</a:t>
                      </a:r>
                      <a:r>
                        <a:rPr lang="en-IN" sz="1500" b="1" dirty="0" err="1">
                          <a:effectLst/>
                        </a:rPr>
                        <a:t>gitignore</a:t>
                      </a:r>
                      <a:endParaRPr lang="en-IN" sz="1500" b="1" dirty="0">
                        <a:solidFill>
                          <a:srgbClr val="000000"/>
                        </a:solidFill>
                        <a:effectLst/>
                      </a:endParaRPr>
                    </a:p>
                  </a:txBody>
                  <a:tcPr marL="77007" marR="77007" marT="38503" marB="38503" anchor="ctr"/>
                </a:tc>
                <a:tc>
                  <a:txBody>
                    <a:bodyPr/>
                    <a:lstStyle/>
                    <a:p>
                      <a:pPr algn="l"/>
                      <a:r>
                        <a:rPr lang="en-IN" sz="1500">
                          <a:effectLst/>
                        </a:rPr>
                        <a:t>Git ignore file </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2738224730"/>
                  </a:ext>
                </a:extLst>
              </a:tr>
              <a:tr h="539044">
                <a:tc>
                  <a:txBody>
                    <a:bodyPr/>
                    <a:lstStyle/>
                    <a:p>
                      <a:pPr algn="l"/>
                      <a:r>
                        <a:rPr lang="en-IN" sz="1500" b="1" dirty="0">
                          <a:effectLst/>
                        </a:rPr>
                        <a:t>angular-</a:t>
                      </a:r>
                      <a:r>
                        <a:rPr lang="en-IN" sz="1500" b="1" dirty="0" err="1">
                          <a:effectLst/>
                        </a:rPr>
                        <a:t>cli.json</a:t>
                      </a:r>
                      <a:endParaRPr lang="en-IN" sz="1500" b="1" dirty="0">
                        <a:solidFill>
                          <a:srgbClr val="000000"/>
                        </a:solidFill>
                        <a:effectLst/>
                      </a:endParaRPr>
                    </a:p>
                  </a:txBody>
                  <a:tcPr marL="77007" marR="77007" marT="38503" marB="38503" anchor="ctr"/>
                </a:tc>
                <a:tc>
                  <a:txBody>
                    <a:bodyPr/>
                    <a:lstStyle/>
                    <a:p>
                      <a:pPr algn="l"/>
                      <a:r>
                        <a:rPr lang="en-US" sz="1500">
                          <a:effectLst/>
                        </a:rPr>
                        <a:t>CLI configuration file. You change your CLI options in this file</a:t>
                      </a:r>
                      <a:endParaRPr lang="en-US" sz="1500">
                        <a:solidFill>
                          <a:srgbClr val="000000"/>
                        </a:solidFill>
                        <a:effectLst/>
                      </a:endParaRPr>
                    </a:p>
                  </a:txBody>
                  <a:tcPr marL="77007" marR="77007" marT="38503" marB="38503" anchor="ctr"/>
                </a:tc>
                <a:extLst>
                  <a:ext uri="{0D108BD9-81ED-4DB2-BD59-A6C34878D82A}">
                    <a16:rowId xmlns:a16="http://schemas.microsoft.com/office/drawing/2014/main" val="3445165129"/>
                  </a:ext>
                </a:extLst>
              </a:tr>
              <a:tr h="539044">
                <a:tc>
                  <a:txBody>
                    <a:bodyPr/>
                    <a:lstStyle/>
                    <a:p>
                      <a:pPr algn="l"/>
                      <a:r>
                        <a:rPr lang="en-IN" sz="1500" b="1" dirty="0">
                          <a:effectLst/>
                        </a:rPr>
                        <a:t>karma-</a:t>
                      </a:r>
                      <a:r>
                        <a:rPr lang="en-IN" sz="1500" b="1" dirty="0" err="1">
                          <a:effectLst/>
                        </a:rPr>
                        <a:t>conf.json</a:t>
                      </a:r>
                      <a:endParaRPr lang="en-IN" sz="1500" b="1" dirty="0">
                        <a:solidFill>
                          <a:srgbClr val="000000"/>
                        </a:solidFill>
                        <a:effectLst/>
                      </a:endParaRPr>
                    </a:p>
                  </a:txBody>
                  <a:tcPr marL="77007" marR="77007" marT="38503" marB="38503" anchor="ctr"/>
                </a:tc>
                <a:tc>
                  <a:txBody>
                    <a:bodyPr/>
                    <a:lstStyle/>
                    <a:p>
                      <a:pPr algn="l"/>
                      <a:r>
                        <a:rPr lang="en-US" sz="1500" dirty="0">
                          <a:effectLst/>
                        </a:rPr>
                        <a:t>Karma configuration file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2663251238"/>
                  </a:ext>
                </a:extLst>
              </a:tr>
              <a:tr h="308025">
                <a:tc>
                  <a:txBody>
                    <a:bodyPr/>
                    <a:lstStyle/>
                    <a:p>
                      <a:pPr algn="l"/>
                      <a:r>
                        <a:rPr lang="en-IN" sz="1500" b="1" dirty="0" err="1">
                          <a:effectLst/>
                        </a:rPr>
                        <a:t>package.json</a:t>
                      </a:r>
                      <a:endParaRPr lang="en-IN" sz="1500" b="1" dirty="0">
                        <a:solidFill>
                          <a:srgbClr val="000000"/>
                        </a:solidFill>
                        <a:effectLst/>
                      </a:endParaRPr>
                    </a:p>
                  </a:txBody>
                  <a:tcPr marL="77007" marR="77007" marT="38503" marB="38503" anchor="ctr"/>
                </a:tc>
                <a:tc>
                  <a:txBody>
                    <a:bodyPr/>
                    <a:lstStyle/>
                    <a:p>
                      <a:pPr algn="l"/>
                      <a:r>
                        <a:rPr lang="en-IN" sz="1500">
                          <a:effectLst/>
                        </a:rPr>
                        <a:t>Node dependencies configuration file</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1908253553"/>
                  </a:ext>
                </a:extLst>
              </a:tr>
              <a:tr h="539044">
                <a:tc>
                  <a:txBody>
                    <a:bodyPr/>
                    <a:lstStyle/>
                    <a:p>
                      <a:pPr algn="l"/>
                      <a:r>
                        <a:rPr lang="en-IN" sz="1500" b="1" dirty="0">
                          <a:effectLst/>
                        </a:rPr>
                        <a:t>protractor-conf.js</a:t>
                      </a:r>
                      <a:endParaRPr lang="en-IN" sz="1500" b="1" dirty="0">
                        <a:solidFill>
                          <a:srgbClr val="000000"/>
                        </a:solidFill>
                        <a:effectLst/>
                      </a:endParaRPr>
                    </a:p>
                  </a:txBody>
                  <a:tcPr marL="77007" marR="77007" marT="38503" marB="38503" anchor="ctr"/>
                </a:tc>
                <a:tc>
                  <a:txBody>
                    <a:bodyPr/>
                    <a:lstStyle/>
                    <a:p>
                      <a:pPr algn="l"/>
                      <a:r>
                        <a:rPr lang="en-US" sz="1500" dirty="0">
                          <a:effectLst/>
                        </a:rPr>
                        <a:t>Protractor configuration file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593292086"/>
                  </a:ext>
                </a:extLst>
              </a:tr>
              <a:tr h="539044">
                <a:tc>
                  <a:txBody>
                    <a:bodyPr/>
                    <a:lstStyle/>
                    <a:p>
                      <a:pPr algn="l"/>
                      <a:r>
                        <a:rPr lang="en-IN" sz="1500" b="1" dirty="0">
                          <a:effectLst/>
                        </a:rPr>
                        <a:t>README.md</a:t>
                      </a:r>
                      <a:endParaRPr lang="en-IN" sz="1500" b="1" dirty="0">
                        <a:solidFill>
                          <a:srgbClr val="000000"/>
                        </a:solidFill>
                        <a:effectLst/>
                      </a:endParaRPr>
                    </a:p>
                  </a:txBody>
                  <a:tcPr marL="77007" marR="77007" marT="38503" marB="38503" anchor="ctr"/>
                </a:tc>
                <a:tc>
                  <a:txBody>
                    <a:bodyPr/>
                    <a:lstStyle/>
                    <a:p>
                      <a:pPr algn="l"/>
                      <a:r>
                        <a:rPr lang="fr-FR" sz="1500" dirty="0" err="1">
                          <a:effectLst/>
                        </a:rPr>
                        <a:t>Readme</a:t>
                      </a:r>
                      <a:r>
                        <a:rPr lang="fr-FR" sz="1500" dirty="0">
                          <a:effectLst/>
                        </a:rPr>
                        <a:t> </a:t>
                      </a:r>
                      <a:r>
                        <a:rPr lang="fr-FR" sz="1500" dirty="0" err="1">
                          <a:effectLst/>
                        </a:rPr>
                        <a:t>informational</a:t>
                      </a:r>
                      <a:r>
                        <a:rPr lang="fr-FR" sz="1500" dirty="0">
                          <a:effectLst/>
                        </a:rPr>
                        <a:t> file, </a:t>
                      </a:r>
                      <a:r>
                        <a:rPr lang="fr-FR" sz="1500" dirty="0" err="1">
                          <a:effectLst/>
                        </a:rPr>
                        <a:t>contains</a:t>
                      </a:r>
                      <a:r>
                        <a:rPr lang="fr-FR" sz="1500" dirty="0">
                          <a:effectLst/>
                        </a:rPr>
                        <a:t> information on CLI </a:t>
                      </a:r>
                      <a:r>
                        <a:rPr lang="fr-FR" sz="1500" dirty="0" err="1">
                          <a:effectLst/>
                        </a:rPr>
                        <a:t>commands</a:t>
                      </a:r>
                      <a:endParaRPr lang="fr-FR" sz="1500" dirty="0">
                        <a:solidFill>
                          <a:srgbClr val="000000"/>
                        </a:solidFill>
                        <a:effectLst/>
                      </a:endParaRPr>
                    </a:p>
                  </a:txBody>
                  <a:tcPr marL="77007" marR="77007" marT="38503" marB="38503" anchor="ctr"/>
                </a:tc>
                <a:extLst>
                  <a:ext uri="{0D108BD9-81ED-4DB2-BD59-A6C34878D82A}">
                    <a16:rowId xmlns:a16="http://schemas.microsoft.com/office/drawing/2014/main" val="2983672520"/>
                  </a:ext>
                </a:extLst>
              </a:tr>
              <a:tr h="308025">
                <a:tc>
                  <a:txBody>
                    <a:bodyPr/>
                    <a:lstStyle/>
                    <a:p>
                      <a:pPr algn="l"/>
                      <a:r>
                        <a:rPr lang="en-IN" sz="1500" b="1" dirty="0" err="1">
                          <a:effectLst/>
                        </a:rPr>
                        <a:t>tslint.json</a:t>
                      </a:r>
                      <a:endParaRPr lang="en-IN" sz="1500" b="1" dirty="0">
                        <a:solidFill>
                          <a:srgbClr val="000000"/>
                        </a:solidFill>
                        <a:effectLst/>
                      </a:endParaRPr>
                    </a:p>
                  </a:txBody>
                  <a:tcPr marL="77007" marR="77007" marT="38503" marB="38503" anchor="ctr"/>
                </a:tc>
                <a:tc>
                  <a:txBody>
                    <a:bodyPr/>
                    <a:lstStyle/>
                    <a:p>
                      <a:pPr algn="l"/>
                      <a:r>
                        <a:rPr lang="en-IN" sz="1500" dirty="0">
                          <a:effectLst/>
                        </a:rPr>
                        <a:t>Lint configuration file</a:t>
                      </a:r>
                      <a:endParaRPr lang="en-IN" sz="1500" dirty="0">
                        <a:solidFill>
                          <a:srgbClr val="000000"/>
                        </a:solidFill>
                        <a:effectLst/>
                      </a:endParaRPr>
                    </a:p>
                  </a:txBody>
                  <a:tcPr marL="77007" marR="77007" marT="38503" marB="38503" anchor="ctr"/>
                </a:tc>
                <a:extLst>
                  <a:ext uri="{0D108BD9-81ED-4DB2-BD59-A6C34878D82A}">
                    <a16:rowId xmlns:a16="http://schemas.microsoft.com/office/drawing/2014/main" val="944348661"/>
                  </a:ext>
                </a:extLst>
              </a:tr>
            </a:tbl>
          </a:graphicData>
        </a:graphic>
      </p:graphicFrame>
    </p:spTree>
    <p:extLst>
      <p:ext uri="{BB962C8B-B14F-4D97-AF65-F5344CB8AC3E}">
        <p14:creationId xmlns:p14="http://schemas.microsoft.com/office/powerpoint/2010/main" val="3809178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37584"/>
            <a:ext cx="10020300" cy="802216"/>
          </a:xfrm>
        </p:spPr>
        <p:txBody>
          <a:bodyPr>
            <a:normAutofit/>
          </a:bodyPr>
          <a:lstStyle/>
          <a:p>
            <a:pPr algn="l"/>
            <a:r>
              <a:rPr lang="en-US" sz="3200" dirty="0">
                <a:solidFill>
                  <a:schemeClr val="bg1"/>
                </a:solidFill>
              </a:rPr>
              <a:t>What’s in the Source Folder?</a:t>
            </a:r>
            <a:endParaRPr lang="en-IN" sz="3200" dirty="0">
              <a:solidFill>
                <a:schemeClr val="bg1"/>
              </a:solidFill>
            </a:endParaRPr>
          </a:p>
        </p:txBody>
      </p:sp>
      <p:graphicFrame>
        <p:nvGraphicFramePr>
          <p:cNvPr id="4" name="Content Placeholder 3"/>
          <p:cNvGraphicFramePr>
            <a:graphicFrameLocks noGrp="1"/>
          </p:cNvGraphicFramePr>
          <p:nvPr>
            <p:ph idx="4294967295"/>
          </p:nvPr>
        </p:nvGraphicFramePr>
        <p:xfrm>
          <a:off x="2743201" y="990600"/>
          <a:ext cx="8437276" cy="4790277"/>
        </p:xfrm>
        <a:graphic>
          <a:graphicData uri="http://schemas.openxmlformats.org/drawingml/2006/table">
            <a:tbl>
              <a:tblPr>
                <a:tableStyleId>{5940675A-B579-460E-94D1-54222C63F5DA}</a:tableStyleId>
              </a:tblPr>
              <a:tblGrid>
                <a:gridCol w="2022649">
                  <a:extLst>
                    <a:ext uri="{9D8B030D-6E8A-4147-A177-3AD203B41FA5}">
                      <a16:colId xmlns:a16="http://schemas.microsoft.com/office/drawing/2014/main" val="2898152595"/>
                    </a:ext>
                  </a:extLst>
                </a:gridCol>
                <a:gridCol w="6414627">
                  <a:extLst>
                    <a:ext uri="{9D8B030D-6E8A-4147-A177-3AD203B41FA5}">
                      <a16:colId xmlns:a16="http://schemas.microsoft.com/office/drawing/2014/main" val="4146794148"/>
                    </a:ext>
                  </a:extLst>
                </a:gridCol>
              </a:tblGrid>
              <a:tr h="308025">
                <a:tc>
                  <a:txBody>
                    <a:bodyPr/>
                    <a:lstStyle/>
                    <a:p>
                      <a:pPr algn="l"/>
                      <a:r>
                        <a:rPr lang="en-IN" sz="1500" dirty="0">
                          <a:effectLst/>
                        </a:rPr>
                        <a:t>File or Folder</a:t>
                      </a:r>
                      <a:endParaRPr lang="en-IN" sz="1500" dirty="0">
                        <a:solidFill>
                          <a:schemeClr val="tx1"/>
                        </a:solidFill>
                        <a:effectLst/>
                      </a:endParaRPr>
                    </a:p>
                  </a:txBody>
                  <a:tcPr marL="77007" marR="77007" marT="38503" marB="38503" anchor="ctr">
                    <a:solidFill>
                      <a:schemeClr val="bg2"/>
                    </a:solidFill>
                  </a:tcPr>
                </a:tc>
                <a:tc>
                  <a:txBody>
                    <a:bodyPr/>
                    <a:lstStyle/>
                    <a:p>
                      <a:pPr algn="l"/>
                      <a:r>
                        <a:rPr lang="en-IN" sz="1500" dirty="0">
                          <a:effectLst/>
                        </a:rPr>
                        <a:t>What It Is</a:t>
                      </a:r>
                      <a:endParaRPr lang="en-IN" sz="1500" dirty="0">
                        <a:solidFill>
                          <a:schemeClr val="tx1"/>
                        </a:solidFill>
                        <a:effectLst/>
                      </a:endParaRPr>
                    </a:p>
                  </a:txBody>
                  <a:tcPr marL="77007" marR="77007" marT="38503" marB="38503" anchor="ctr">
                    <a:solidFill>
                      <a:schemeClr val="bg2"/>
                    </a:solidFill>
                  </a:tcPr>
                </a:tc>
                <a:extLst>
                  <a:ext uri="{0D108BD9-81ED-4DB2-BD59-A6C34878D82A}">
                    <a16:rowId xmlns:a16="http://schemas.microsoft.com/office/drawing/2014/main" val="545018600"/>
                  </a:ext>
                </a:extLst>
              </a:tr>
              <a:tr h="660400">
                <a:tc>
                  <a:txBody>
                    <a:bodyPr/>
                    <a:lstStyle/>
                    <a:p>
                      <a:pPr algn="l"/>
                      <a:r>
                        <a:rPr lang="en-IN" sz="1900" b="1" dirty="0">
                          <a:solidFill>
                            <a:srgbClr val="000000"/>
                          </a:solidFill>
                          <a:effectLst/>
                        </a:rPr>
                        <a:t>app</a:t>
                      </a:r>
                    </a:p>
                  </a:txBody>
                  <a:tcPr anchor="ctr"/>
                </a:tc>
                <a:tc>
                  <a:txBody>
                    <a:bodyPr/>
                    <a:lstStyle/>
                    <a:p>
                      <a:pPr algn="l"/>
                      <a:r>
                        <a:rPr lang="en-US" sz="1900" dirty="0">
                          <a:solidFill>
                            <a:srgbClr val="000000"/>
                          </a:solidFill>
                          <a:effectLst/>
                        </a:rPr>
                        <a:t>Folder for your application source code files, currently contains source code for an application component (more on this later)</a:t>
                      </a:r>
                    </a:p>
                  </a:txBody>
                  <a:tcPr anchor="ctr"/>
                </a:tc>
                <a:extLst>
                  <a:ext uri="{0D108BD9-81ED-4DB2-BD59-A6C34878D82A}">
                    <a16:rowId xmlns:a16="http://schemas.microsoft.com/office/drawing/2014/main" val="107835586"/>
                  </a:ext>
                </a:extLst>
              </a:tr>
              <a:tr h="375920">
                <a:tc>
                  <a:txBody>
                    <a:bodyPr/>
                    <a:lstStyle/>
                    <a:p>
                      <a:pPr algn="l"/>
                      <a:r>
                        <a:rPr lang="en-IN" sz="1900" b="1" dirty="0">
                          <a:solidFill>
                            <a:srgbClr val="000000"/>
                          </a:solidFill>
                          <a:effectLst/>
                        </a:rPr>
                        <a:t>assets</a:t>
                      </a:r>
                    </a:p>
                  </a:txBody>
                  <a:tcPr anchor="ctr"/>
                </a:tc>
                <a:tc>
                  <a:txBody>
                    <a:bodyPr/>
                    <a:lstStyle/>
                    <a:p>
                      <a:pPr algn="l"/>
                      <a:r>
                        <a:rPr lang="en-US" sz="1900">
                          <a:solidFill>
                            <a:srgbClr val="000000"/>
                          </a:solidFill>
                          <a:effectLst/>
                        </a:rPr>
                        <a:t>Folder for your application image and CSS files</a:t>
                      </a:r>
                    </a:p>
                  </a:txBody>
                  <a:tcPr anchor="ctr"/>
                </a:tc>
                <a:extLst>
                  <a:ext uri="{0D108BD9-81ED-4DB2-BD59-A6C34878D82A}">
                    <a16:rowId xmlns:a16="http://schemas.microsoft.com/office/drawing/2014/main" val="927887510"/>
                  </a:ext>
                </a:extLst>
              </a:tr>
              <a:tr h="660400">
                <a:tc>
                  <a:txBody>
                    <a:bodyPr/>
                    <a:lstStyle/>
                    <a:p>
                      <a:pPr algn="l"/>
                      <a:r>
                        <a:rPr lang="en-IN" sz="1900" b="1" dirty="0">
                          <a:solidFill>
                            <a:srgbClr val="000000"/>
                          </a:solidFill>
                          <a:effectLst/>
                        </a:rPr>
                        <a:t>environments</a:t>
                      </a:r>
                    </a:p>
                  </a:txBody>
                  <a:tcPr anchor="ctr"/>
                </a:tc>
                <a:tc>
                  <a:txBody>
                    <a:bodyPr/>
                    <a:lstStyle/>
                    <a:p>
                      <a:pPr algn="l"/>
                      <a:r>
                        <a:rPr lang="en-US" sz="1900">
                          <a:solidFill>
                            <a:srgbClr val="000000"/>
                          </a:solidFill>
                          <a:effectLst/>
                        </a:rPr>
                        <a:t>Folder for configuration files for environments—for example, configurations for development and production</a:t>
                      </a:r>
                    </a:p>
                  </a:txBody>
                  <a:tcPr anchor="ctr"/>
                </a:tc>
                <a:extLst>
                  <a:ext uri="{0D108BD9-81ED-4DB2-BD59-A6C34878D82A}">
                    <a16:rowId xmlns:a16="http://schemas.microsoft.com/office/drawing/2014/main" val="4026453751"/>
                  </a:ext>
                </a:extLst>
              </a:tr>
              <a:tr h="375920">
                <a:tc>
                  <a:txBody>
                    <a:bodyPr/>
                    <a:lstStyle/>
                    <a:p>
                      <a:pPr algn="l"/>
                      <a:r>
                        <a:rPr lang="en-IN" sz="1900" b="1" dirty="0">
                          <a:solidFill>
                            <a:srgbClr val="000000"/>
                          </a:solidFill>
                          <a:effectLst/>
                        </a:rPr>
                        <a:t>favicon.ico</a:t>
                      </a:r>
                    </a:p>
                  </a:txBody>
                  <a:tcPr anchor="ctr"/>
                </a:tc>
                <a:tc>
                  <a:txBody>
                    <a:bodyPr/>
                    <a:lstStyle/>
                    <a:p>
                      <a:pPr algn="l"/>
                      <a:r>
                        <a:rPr lang="en-IN" sz="1900">
                          <a:solidFill>
                            <a:srgbClr val="000000"/>
                          </a:solidFill>
                          <a:effectLst/>
                        </a:rPr>
                        <a:t>Application icon</a:t>
                      </a:r>
                    </a:p>
                  </a:txBody>
                  <a:tcPr anchor="ctr"/>
                </a:tc>
                <a:extLst>
                  <a:ext uri="{0D108BD9-81ED-4DB2-BD59-A6C34878D82A}">
                    <a16:rowId xmlns:a16="http://schemas.microsoft.com/office/drawing/2014/main" val="3093124987"/>
                  </a:ext>
                </a:extLst>
              </a:tr>
              <a:tr h="375920">
                <a:tc>
                  <a:txBody>
                    <a:bodyPr/>
                    <a:lstStyle/>
                    <a:p>
                      <a:pPr algn="l"/>
                      <a:r>
                        <a:rPr lang="en-IN" sz="1900" b="1" dirty="0">
                          <a:solidFill>
                            <a:srgbClr val="000000"/>
                          </a:solidFill>
                          <a:effectLst/>
                        </a:rPr>
                        <a:t>index.html</a:t>
                      </a:r>
                    </a:p>
                  </a:txBody>
                  <a:tcPr anchor="ctr"/>
                </a:tc>
                <a:tc>
                  <a:txBody>
                    <a:bodyPr/>
                    <a:lstStyle/>
                    <a:p>
                      <a:pPr algn="l"/>
                      <a:r>
                        <a:rPr lang="en-US" sz="1900">
                          <a:solidFill>
                            <a:srgbClr val="000000"/>
                          </a:solidFill>
                          <a:effectLst/>
                        </a:rPr>
                        <a:t>The HTML page for the Angular single page application</a:t>
                      </a:r>
                    </a:p>
                  </a:txBody>
                  <a:tcPr anchor="ctr"/>
                </a:tc>
                <a:extLst>
                  <a:ext uri="{0D108BD9-81ED-4DB2-BD59-A6C34878D82A}">
                    <a16:rowId xmlns:a16="http://schemas.microsoft.com/office/drawing/2014/main" val="2738224730"/>
                  </a:ext>
                </a:extLst>
              </a:tr>
              <a:tr h="539044">
                <a:tc>
                  <a:txBody>
                    <a:bodyPr/>
                    <a:lstStyle/>
                    <a:p>
                      <a:pPr algn="l"/>
                      <a:r>
                        <a:rPr lang="en-IN" sz="1900" b="1" dirty="0" err="1">
                          <a:solidFill>
                            <a:srgbClr val="000000"/>
                          </a:solidFill>
                          <a:effectLst/>
                        </a:rPr>
                        <a:t>main.ts</a:t>
                      </a:r>
                      <a:endParaRPr lang="en-IN" sz="1900" b="1" dirty="0">
                        <a:solidFill>
                          <a:srgbClr val="000000"/>
                        </a:solidFill>
                        <a:effectLst/>
                      </a:endParaRPr>
                    </a:p>
                  </a:txBody>
                  <a:tcPr anchor="ctr"/>
                </a:tc>
                <a:tc>
                  <a:txBody>
                    <a:bodyPr/>
                    <a:lstStyle/>
                    <a:p>
                      <a:pPr algn="l"/>
                      <a:r>
                        <a:rPr lang="en-US" sz="1900">
                          <a:solidFill>
                            <a:srgbClr val="000000"/>
                          </a:solidFill>
                          <a:effectLst/>
                        </a:rPr>
                        <a:t>Code to start the application (more on this later)</a:t>
                      </a:r>
                    </a:p>
                  </a:txBody>
                  <a:tcPr anchor="ctr"/>
                </a:tc>
                <a:extLst>
                  <a:ext uri="{0D108BD9-81ED-4DB2-BD59-A6C34878D82A}">
                    <a16:rowId xmlns:a16="http://schemas.microsoft.com/office/drawing/2014/main" val="3445165129"/>
                  </a:ext>
                </a:extLst>
              </a:tr>
              <a:tr h="539044">
                <a:tc>
                  <a:txBody>
                    <a:bodyPr/>
                    <a:lstStyle/>
                    <a:p>
                      <a:pPr algn="l"/>
                      <a:r>
                        <a:rPr lang="en-IN" sz="1900" b="1" dirty="0">
                          <a:solidFill>
                            <a:srgbClr val="000000"/>
                          </a:solidFill>
                          <a:effectLst/>
                        </a:rPr>
                        <a:t>styles.css</a:t>
                      </a:r>
                    </a:p>
                  </a:txBody>
                  <a:tcPr anchor="ctr"/>
                </a:tc>
                <a:tc>
                  <a:txBody>
                    <a:bodyPr/>
                    <a:lstStyle/>
                    <a:p>
                      <a:pPr algn="l"/>
                      <a:r>
                        <a:rPr lang="en-IN" sz="1900">
                          <a:solidFill>
                            <a:srgbClr val="000000"/>
                          </a:solidFill>
                          <a:effectLst/>
                        </a:rPr>
                        <a:t>Global style definitions </a:t>
                      </a:r>
                    </a:p>
                  </a:txBody>
                  <a:tcPr anchor="ctr"/>
                </a:tc>
                <a:extLst>
                  <a:ext uri="{0D108BD9-81ED-4DB2-BD59-A6C34878D82A}">
                    <a16:rowId xmlns:a16="http://schemas.microsoft.com/office/drawing/2014/main" val="2663251238"/>
                  </a:ext>
                </a:extLst>
              </a:tr>
              <a:tr h="375920">
                <a:tc>
                  <a:txBody>
                    <a:bodyPr/>
                    <a:lstStyle/>
                    <a:p>
                      <a:pPr algn="l"/>
                      <a:r>
                        <a:rPr lang="en-IN" sz="1900" b="1" dirty="0" err="1">
                          <a:solidFill>
                            <a:srgbClr val="000000"/>
                          </a:solidFill>
                          <a:effectLst/>
                        </a:rPr>
                        <a:t>test.ts</a:t>
                      </a:r>
                      <a:endParaRPr lang="en-IN" sz="1900" b="1" dirty="0">
                        <a:solidFill>
                          <a:srgbClr val="000000"/>
                        </a:solidFill>
                        <a:effectLst/>
                      </a:endParaRPr>
                    </a:p>
                  </a:txBody>
                  <a:tcPr anchor="ctr"/>
                </a:tc>
                <a:tc>
                  <a:txBody>
                    <a:bodyPr/>
                    <a:lstStyle/>
                    <a:p>
                      <a:pPr algn="l"/>
                      <a:r>
                        <a:rPr lang="en-US" sz="1900" dirty="0">
                          <a:solidFill>
                            <a:srgbClr val="000000"/>
                          </a:solidFill>
                          <a:effectLst/>
                        </a:rPr>
                        <a:t>Code to run the application tests</a:t>
                      </a:r>
                    </a:p>
                  </a:txBody>
                  <a:tcPr anchor="ctr"/>
                </a:tc>
                <a:extLst>
                  <a:ext uri="{0D108BD9-81ED-4DB2-BD59-A6C34878D82A}">
                    <a16:rowId xmlns:a16="http://schemas.microsoft.com/office/drawing/2014/main" val="1908253553"/>
                  </a:ext>
                </a:extLst>
              </a:tr>
              <a:tr h="539044">
                <a:tc>
                  <a:txBody>
                    <a:bodyPr/>
                    <a:lstStyle/>
                    <a:p>
                      <a:pPr algn="l"/>
                      <a:r>
                        <a:rPr lang="en-IN" sz="1900" b="1" dirty="0" err="1">
                          <a:solidFill>
                            <a:srgbClr val="000000"/>
                          </a:solidFill>
                          <a:effectLst/>
                        </a:rPr>
                        <a:t>tsconfig.json</a:t>
                      </a:r>
                      <a:endParaRPr lang="en-IN" sz="1900" b="1" dirty="0">
                        <a:solidFill>
                          <a:srgbClr val="000000"/>
                        </a:solidFill>
                        <a:effectLst/>
                      </a:endParaRPr>
                    </a:p>
                  </a:txBody>
                  <a:tcPr anchor="ctr"/>
                </a:tc>
                <a:tc>
                  <a:txBody>
                    <a:bodyPr/>
                    <a:lstStyle/>
                    <a:p>
                      <a:pPr algn="l"/>
                      <a:r>
                        <a:rPr lang="en-IN" sz="1900" dirty="0">
                          <a:solidFill>
                            <a:srgbClr val="000000"/>
                          </a:solidFill>
                          <a:effectLst/>
                        </a:rPr>
                        <a:t>Typescript/compiler configuration file</a:t>
                      </a:r>
                    </a:p>
                  </a:txBody>
                  <a:tcPr anchor="ctr"/>
                </a:tc>
                <a:extLst>
                  <a:ext uri="{0D108BD9-81ED-4DB2-BD59-A6C34878D82A}">
                    <a16:rowId xmlns:a16="http://schemas.microsoft.com/office/drawing/2014/main" val="593292086"/>
                  </a:ext>
                </a:extLst>
              </a:tr>
            </a:tbl>
          </a:graphicData>
        </a:graphic>
      </p:graphicFrame>
    </p:spTree>
    <p:extLst>
      <p:ext uri="{BB962C8B-B14F-4D97-AF65-F5344CB8AC3E}">
        <p14:creationId xmlns:p14="http://schemas.microsoft.com/office/powerpoint/2010/main" val="1334990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3723" y="279401"/>
            <a:ext cx="6667500" cy="529167"/>
          </a:xfrm>
        </p:spPr>
        <p:txBody>
          <a:bodyPr>
            <a:normAutofit fontScale="90000"/>
          </a:bodyPr>
          <a:lstStyle/>
          <a:p>
            <a:pPr algn="l"/>
            <a:r>
              <a:rPr lang="en-IN" sz="3200" dirty="0">
                <a:solidFill>
                  <a:schemeClr val="bg1"/>
                </a:solidFill>
              </a:rPr>
              <a:t>Modify the Start Project</a:t>
            </a:r>
          </a:p>
        </p:txBody>
      </p:sp>
      <p:sp>
        <p:nvSpPr>
          <p:cNvPr id="3" name="Content Placeholder 2"/>
          <p:cNvSpPr>
            <a:spLocks noGrp="1"/>
          </p:cNvSpPr>
          <p:nvPr>
            <p:ph idx="4294967295"/>
          </p:nvPr>
        </p:nvSpPr>
        <p:spPr>
          <a:xfrm>
            <a:off x="2173818" y="1318685"/>
            <a:ext cx="8798983" cy="4472516"/>
          </a:xfrm>
        </p:spPr>
        <p:txBody>
          <a:bodyPr>
            <a:normAutofit/>
          </a:bodyPr>
          <a:lstStyle/>
          <a:p>
            <a:pPr marL="0" indent="0">
              <a:buNone/>
            </a:pPr>
            <a:r>
              <a:rPr lang="en-US" sz="2400" dirty="0">
                <a:latin typeface="Arial" panose="020B0604020202020204" pitchFamily="34" charset="0"/>
                <a:cs typeface="Arial" panose="020B0604020202020204" pitchFamily="34" charset="0"/>
              </a:rPr>
              <a:t>1.Open a terminal window.</a:t>
            </a:r>
          </a:p>
          <a:p>
            <a:pPr marL="0" indent="0">
              <a:buNone/>
            </a:pPr>
            <a:r>
              <a:rPr lang="en-US" sz="2400" dirty="0">
                <a:latin typeface="Arial" panose="020B0604020202020204" pitchFamily="34" charset="0"/>
                <a:cs typeface="Arial" panose="020B0604020202020204" pitchFamily="34" charset="0"/>
              </a:rPr>
              <a:t>2.Navigate to the start-app folder and ensure that the ng server command is running.</a:t>
            </a:r>
          </a:p>
          <a:p>
            <a:pPr marL="0" indent="0">
              <a:buNone/>
            </a:pPr>
            <a:r>
              <a:rPr lang="en-US" sz="2400" dirty="0">
                <a:latin typeface="Arial" panose="020B0604020202020204" pitchFamily="34" charset="0"/>
                <a:cs typeface="Arial" panose="020B0604020202020204" pitchFamily="34" charset="0"/>
              </a:rPr>
              <a:t>3.Edit the file </a:t>
            </a:r>
            <a:r>
              <a:rPr lang="en-US" sz="2400" dirty="0" err="1">
                <a:latin typeface="Arial" panose="020B0604020202020204" pitchFamily="34" charset="0"/>
                <a:cs typeface="Arial" panose="020B0604020202020204" pitchFamily="34" charset="0"/>
              </a:rPr>
              <a:t>src</a:t>
            </a:r>
            <a:r>
              <a:rPr lang="en-US" sz="2400" dirty="0">
                <a:latin typeface="Arial" panose="020B0604020202020204" pitchFamily="34" charset="0"/>
                <a:cs typeface="Arial" panose="020B0604020202020204" pitchFamily="34" charset="0"/>
              </a:rPr>
              <a:t>/app/</a:t>
            </a:r>
            <a:r>
              <a:rPr lang="en-US" sz="2400" dirty="0" err="1">
                <a:latin typeface="Arial" panose="020B0604020202020204" pitchFamily="34" charset="0"/>
                <a:cs typeface="Arial" panose="020B0604020202020204" pitchFamily="34" charset="0"/>
              </a:rPr>
              <a:t>app.component.ts</a:t>
            </a:r>
            <a:r>
              <a:rPr lang="en-US" sz="2400" dirty="0">
                <a:latin typeface="Arial" panose="020B0604020202020204" pitchFamily="34" charset="0"/>
                <a:cs typeface="Arial" panose="020B0604020202020204" pitchFamily="34" charset="0"/>
              </a:rPr>
              <a:t> by changing it to the following:</a:t>
            </a:r>
          </a:p>
          <a:p>
            <a:pPr marL="0" indent="0">
              <a:buNone/>
            </a:pPr>
            <a:r>
              <a:rPr lang="en-US" sz="2400" dirty="0">
                <a:latin typeface="Arial" panose="020B0604020202020204" pitchFamily="34" charset="0"/>
                <a:cs typeface="Arial" panose="020B0604020202020204" pitchFamily="34" charset="0"/>
              </a:rPr>
              <a:t>	title = 'app works! and has been modified....';</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870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71701" y="2161118"/>
            <a:ext cx="10020300" cy="2620433"/>
          </a:xfrm>
        </p:spPr>
        <p:txBody>
          <a:bodyPr>
            <a:normAutofit/>
          </a:bodyPr>
          <a:lstStyle/>
          <a:p>
            <a:r>
              <a:rPr lang="en-IN" dirty="0"/>
              <a:t>Compile Errors</a:t>
            </a:r>
            <a:br>
              <a:rPr lang="en-IN" dirty="0"/>
            </a:br>
            <a:br>
              <a:rPr lang="en-IN" dirty="0"/>
            </a:br>
            <a:r>
              <a:rPr lang="en-IN" dirty="0"/>
              <a:t>Runtime Errors</a:t>
            </a:r>
          </a:p>
        </p:txBody>
      </p:sp>
    </p:spTree>
    <p:extLst>
      <p:ext uri="{BB962C8B-B14F-4D97-AF65-F5344CB8AC3E}">
        <p14:creationId xmlns:p14="http://schemas.microsoft.com/office/powerpoint/2010/main" val="103184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79401"/>
            <a:ext cx="5143500" cy="508001"/>
          </a:xfrm>
        </p:spPr>
        <p:txBody>
          <a:bodyPr>
            <a:noAutofit/>
          </a:bodyPr>
          <a:lstStyle/>
          <a:p>
            <a:pPr algn="l"/>
            <a:r>
              <a:rPr lang="en-US" sz="3200" b="1" dirty="0">
                <a:solidFill>
                  <a:schemeClr val="bg1"/>
                </a:solidFill>
              </a:rPr>
              <a:t>  Why Angular?</a:t>
            </a:r>
          </a:p>
        </p:txBody>
      </p:sp>
      <p:sp>
        <p:nvSpPr>
          <p:cNvPr id="3" name="Content Placeholder 2"/>
          <p:cNvSpPr>
            <a:spLocks noGrp="1"/>
          </p:cNvSpPr>
          <p:nvPr>
            <p:ph idx="4294967295"/>
          </p:nvPr>
        </p:nvSpPr>
        <p:spPr>
          <a:xfrm>
            <a:off x="1828801" y="1866900"/>
            <a:ext cx="10018183" cy="3124200"/>
          </a:xfrm>
        </p:spPr>
        <p:txBody>
          <a:bodyPr>
            <a:normAutofit/>
          </a:bodyPr>
          <a:lstStyle/>
          <a:p>
            <a:r>
              <a:rPr lang="en-US" sz="2400" dirty="0">
                <a:latin typeface="Arial" panose="020B0604020202020204" pitchFamily="34" charset="0"/>
                <a:cs typeface="Arial" panose="020B0604020202020204" pitchFamily="34" charset="0"/>
              </a:rPr>
              <a:t>What is Angular</a:t>
            </a:r>
          </a:p>
          <a:p>
            <a:r>
              <a:rPr lang="en-US" sz="2400" dirty="0">
                <a:latin typeface="Arial" panose="020B0604020202020204" pitchFamily="34" charset="0"/>
                <a:cs typeface="Arial" panose="020B0604020202020204" pitchFamily="34" charset="0"/>
              </a:rPr>
              <a:t>Version numbers and release schedule</a:t>
            </a:r>
          </a:p>
          <a:p>
            <a:r>
              <a:rPr lang="en-US" sz="2400" dirty="0">
                <a:latin typeface="Arial" panose="020B0604020202020204" pitchFamily="34" charset="0"/>
                <a:cs typeface="Arial" panose="020B0604020202020204" pitchFamily="34" charset="0"/>
              </a:rPr>
              <a:t>How is different from PHP, ASP and JSP</a:t>
            </a:r>
          </a:p>
        </p:txBody>
      </p:sp>
      <p:pic>
        <p:nvPicPr>
          <p:cNvPr id="4" name="Picture 3"/>
          <p:cNvPicPr>
            <a:picLocks noChangeAspect="1"/>
          </p:cNvPicPr>
          <p:nvPr/>
        </p:nvPicPr>
        <p:blipFill>
          <a:blip r:embed="rId2"/>
          <a:stretch>
            <a:fillRect/>
          </a:stretch>
        </p:blipFill>
        <p:spPr>
          <a:xfrm>
            <a:off x="8026401" y="1905000"/>
            <a:ext cx="3125145" cy="3203864"/>
          </a:xfrm>
          <a:prstGeom prst="rect">
            <a:avLst/>
          </a:prstGeom>
        </p:spPr>
      </p:pic>
    </p:spTree>
    <p:extLst>
      <p:ext uri="{BB962C8B-B14F-4D97-AF65-F5344CB8AC3E}">
        <p14:creationId xmlns:p14="http://schemas.microsoft.com/office/powerpoint/2010/main" val="4065767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1" y="279400"/>
            <a:ext cx="10018183" cy="514349"/>
          </a:xfrm>
        </p:spPr>
        <p:txBody>
          <a:bodyPr>
            <a:normAutofit fontScale="90000"/>
          </a:bodyPr>
          <a:lstStyle/>
          <a:p>
            <a:pPr algn="l"/>
            <a:r>
              <a:rPr lang="en-US" sz="3200" dirty="0">
                <a:solidFill>
                  <a:schemeClr val="bg1"/>
                </a:solidFill>
              </a:rPr>
              <a:t>File Watcher and Web Server</a:t>
            </a:r>
            <a:endParaRPr lang="en-IN" sz="3200" dirty="0">
              <a:solidFill>
                <a:schemeClr val="bg1"/>
              </a:solidFill>
            </a:endParaRPr>
          </a:p>
        </p:txBody>
      </p:sp>
      <p:sp>
        <p:nvSpPr>
          <p:cNvPr id="3" name="Content Placeholder 2"/>
          <p:cNvSpPr>
            <a:spLocks noGrp="1"/>
          </p:cNvSpPr>
          <p:nvPr>
            <p:ph idx="4294967295"/>
          </p:nvPr>
        </p:nvSpPr>
        <p:spPr>
          <a:xfrm>
            <a:off x="2173818" y="1600200"/>
            <a:ext cx="9611783" cy="4191000"/>
          </a:xfrm>
        </p:spPr>
        <p:txBody>
          <a:bodyPr>
            <a:normAutofit fontScale="92500" lnSpcReduction="10000"/>
          </a:bodyPr>
          <a:lstStyle/>
          <a:p>
            <a:pPr marL="0" indent="0">
              <a:buNone/>
            </a:pPr>
            <a:r>
              <a:rPr lang="en-US" dirty="0">
                <a:latin typeface="Arial" panose="020B0604020202020204" pitchFamily="34" charset="0"/>
                <a:cs typeface="Arial" panose="020B0604020202020204" pitchFamily="34" charset="0"/>
              </a:rPr>
              <a:t>ng serve running, this watches our files (performing a compile and redeploy when necessary) and runs a local web server on localhost:4200. When you change something and click Save, the watcher does the following:</a:t>
            </a:r>
          </a:p>
          <a:p>
            <a:r>
              <a:rPr lang="en-US" dirty="0">
                <a:latin typeface="Arial" panose="020B0604020202020204" pitchFamily="34" charset="0"/>
                <a:cs typeface="Arial" panose="020B0604020202020204" pitchFamily="34" charset="0"/>
              </a:rPr>
              <a:t>Creates a </a:t>
            </a:r>
            <a:r>
              <a:rPr lang="en-US" dirty="0" err="1">
                <a:latin typeface="Arial" panose="020B0604020202020204" pitchFamily="34" charset="0"/>
                <a:cs typeface="Arial" panose="020B0604020202020204" pitchFamily="34" charset="0"/>
              </a:rPr>
              <a:t>Webpack</a:t>
            </a:r>
            <a:r>
              <a:rPr lang="en-US" dirty="0">
                <a:latin typeface="Arial" panose="020B0604020202020204" pitchFamily="34" charset="0"/>
                <a:cs typeface="Arial" panose="020B0604020202020204" pitchFamily="34" charset="0"/>
              </a:rPr>
              <a:t> build, including </a:t>
            </a:r>
            <a:r>
              <a:rPr lang="en-US" dirty="0" err="1">
                <a:latin typeface="Arial" panose="020B0604020202020204" pitchFamily="34" charset="0"/>
                <a:cs typeface="Arial" panose="020B0604020202020204" pitchFamily="34" charset="0"/>
              </a:rPr>
              <a:t>transpilation</a:t>
            </a:r>
            <a:r>
              <a:rPr lang="en-US" dirty="0">
                <a:latin typeface="Arial" panose="020B0604020202020204" pitchFamily="34" charset="0"/>
                <a:cs typeface="Arial" panose="020B0604020202020204" pitchFamily="34" charset="0"/>
              </a:rPr>
              <a:t> to compatible JavaScript and bundling code (more on </a:t>
            </a:r>
            <a:r>
              <a:rPr lang="en-US" dirty="0" err="1">
                <a:latin typeface="Arial" panose="020B0604020202020204" pitchFamily="34" charset="0"/>
                <a:cs typeface="Arial" panose="020B0604020202020204" pitchFamily="34" charset="0"/>
              </a:rPr>
              <a:t>Webpack</a:t>
            </a:r>
            <a:r>
              <a:rPr lang="en-US" dirty="0">
                <a:latin typeface="Arial" panose="020B0604020202020204" pitchFamily="34" charset="0"/>
                <a:cs typeface="Arial" panose="020B0604020202020204" pitchFamily="34" charset="0"/>
              </a:rPr>
              <a:t> later in this book)</a:t>
            </a:r>
          </a:p>
          <a:p>
            <a:r>
              <a:rPr lang="en-US" dirty="0">
                <a:latin typeface="Arial" panose="020B0604020202020204" pitchFamily="34" charset="0"/>
                <a:cs typeface="Arial" panose="020B0604020202020204" pitchFamily="34" charset="0"/>
              </a:rPr>
              <a:t>Generates a new index.html file, adding script references as required to reference the JavaScript files bundled by </a:t>
            </a:r>
            <a:r>
              <a:rPr lang="en-US" dirty="0" err="1">
                <a:latin typeface="Arial" panose="020B0604020202020204" pitchFamily="34" charset="0"/>
                <a:cs typeface="Arial" panose="020B0604020202020204" pitchFamily="34" charset="0"/>
              </a:rPr>
              <a:t>Webpack</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Performs a new deployment onto the local web server</a:t>
            </a:r>
          </a:p>
          <a:p>
            <a:r>
              <a:rPr lang="en-US" dirty="0">
                <a:latin typeface="Arial" panose="020B0604020202020204" pitchFamily="34" charset="0"/>
                <a:cs typeface="Arial" panose="020B0604020202020204" pitchFamily="34" charset="0"/>
              </a:rPr>
              <a:t>Refreshes the web page</a:t>
            </a:r>
          </a:p>
          <a:p>
            <a:pPr marL="0" indent="0">
              <a:buNone/>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87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502400" cy="609600"/>
          </a:xfrm>
        </p:spPr>
        <p:txBody>
          <a:bodyPr>
            <a:normAutofit/>
          </a:bodyPr>
          <a:lstStyle/>
          <a:p>
            <a:pPr algn="l"/>
            <a:r>
              <a:rPr lang="en-IN" sz="3200" dirty="0">
                <a:solidFill>
                  <a:schemeClr val="bg1"/>
                </a:solidFill>
              </a:rPr>
              <a:t>    Bootstrapping</a:t>
            </a:r>
          </a:p>
        </p:txBody>
      </p:sp>
      <p:sp>
        <p:nvSpPr>
          <p:cNvPr id="3" name="Content Placeholder 2"/>
          <p:cNvSpPr>
            <a:spLocks noGrp="1"/>
          </p:cNvSpPr>
          <p:nvPr>
            <p:ph idx="4294967295"/>
          </p:nvPr>
        </p:nvSpPr>
        <p:spPr>
          <a:xfrm>
            <a:off x="2173818" y="1606551"/>
            <a:ext cx="10018183" cy="4715933"/>
          </a:xfrm>
        </p:spPr>
        <p:txBody>
          <a:bodyPr>
            <a:normAutofit/>
          </a:bodyPr>
          <a:lstStyle/>
          <a:p>
            <a:pPr marL="0" indent="0">
              <a:buNone/>
            </a:pPr>
            <a:r>
              <a:rPr lang="en-US" sz="2400" i="1" dirty="0">
                <a:latin typeface="Arial" panose="020B0604020202020204" pitchFamily="34" charset="0"/>
                <a:cs typeface="Arial" panose="020B0604020202020204" pitchFamily="34" charset="0"/>
              </a:rPr>
              <a:t>Bootstrapping</a:t>
            </a:r>
            <a:r>
              <a:rPr lang="en-US" sz="2400" dirty="0">
                <a:latin typeface="Arial" panose="020B0604020202020204" pitchFamily="34" charset="0"/>
                <a:cs typeface="Arial" panose="020B0604020202020204" pitchFamily="34" charset="0"/>
              </a:rPr>
              <a:t> usually refers to a self-starting process that’s supposed to proceed without external input. In this case, it refers to how an Angular application starts up.</a:t>
            </a:r>
          </a:p>
          <a:p>
            <a:pPr marL="457189" lvl="1" indent="0">
              <a:buNone/>
            </a:pPr>
            <a:r>
              <a:rPr lang="en-US" dirty="0">
                <a:latin typeface="Arial" panose="020B0604020202020204" pitchFamily="34" charset="0"/>
                <a:cs typeface="Arial" panose="020B0604020202020204" pitchFamily="34" charset="0"/>
              </a:rPr>
              <a:t>1.The web browser opens the file index.html by default.</a:t>
            </a:r>
          </a:p>
          <a:p>
            <a:pPr marL="457189" lvl="1" indent="0">
              <a:buNone/>
            </a:pPr>
            <a:r>
              <a:rPr lang="en-US" dirty="0">
                <a:latin typeface="Arial" panose="020B0604020202020204" pitchFamily="34" charset="0"/>
                <a:cs typeface="Arial" panose="020B0604020202020204" pitchFamily="34" charset="0"/>
              </a:rPr>
              <a:t>2.The browser loads the script files on the end. This includes main.bundle.js, which is a </a:t>
            </a:r>
            <a:r>
              <a:rPr lang="en-US" dirty="0" err="1">
                <a:latin typeface="Arial" panose="020B0604020202020204" pitchFamily="34" charset="0"/>
                <a:cs typeface="Arial" panose="020B0604020202020204" pitchFamily="34" charset="0"/>
              </a:rPr>
              <a:t>transpiled</a:t>
            </a:r>
            <a:r>
              <a:rPr lang="en-US" dirty="0">
                <a:latin typeface="Arial" panose="020B0604020202020204" pitchFamily="34" charset="0"/>
                <a:cs typeface="Arial" panose="020B0604020202020204" pitchFamily="34" charset="0"/>
              </a:rPr>
              <a:t> version of the typescript file </a:t>
            </a:r>
            <a:r>
              <a:rPr lang="en-US" dirty="0" err="1">
                <a:latin typeface="Arial" panose="020B0604020202020204" pitchFamily="34" charset="0"/>
                <a:cs typeface="Arial" panose="020B0604020202020204" pitchFamily="34" charset="0"/>
              </a:rPr>
              <a:t>main.ts</a:t>
            </a:r>
            <a:r>
              <a:rPr lang="en-US" dirty="0">
                <a:latin typeface="Arial" panose="020B0604020202020204" pitchFamily="34" charset="0"/>
                <a:cs typeface="Arial" panose="020B0604020202020204" pitchFamily="34" charset="0"/>
              </a:rPr>
              <a:t>. This is our main app entry point.</a:t>
            </a:r>
          </a:p>
          <a:p>
            <a:pPr marL="457189" lvl="1" indent="0">
              <a:buNone/>
            </a:pPr>
            <a:r>
              <a:rPr lang="en-US" dirty="0">
                <a:latin typeface="Arial" panose="020B0604020202020204" pitchFamily="34" charset="0"/>
                <a:cs typeface="Arial" panose="020B0604020202020204" pitchFamily="34" charset="0"/>
              </a:rPr>
              <a:t>3.Main.bundle.js loads some modules then calls the following Angular system code:</a:t>
            </a:r>
          </a:p>
          <a:p>
            <a:pPr marL="0" indent="0">
              <a:buNone/>
            </a:pPr>
            <a:r>
              <a:rPr lang="en-IN" sz="2400" dirty="0">
                <a:latin typeface="Arial" panose="020B0604020202020204" pitchFamily="34" charset="0"/>
                <a:cs typeface="Arial" panose="020B0604020202020204" pitchFamily="34" charset="0"/>
              </a:rPr>
              <a:t>		</a:t>
            </a:r>
            <a:r>
              <a:rPr lang="en-IN" sz="2400" i="1" dirty="0" err="1">
                <a:latin typeface="Arial" panose="020B0604020202020204" pitchFamily="34" charset="0"/>
                <a:cs typeface="Arial" panose="020B0604020202020204" pitchFamily="34" charset="0"/>
              </a:rPr>
              <a:t>platformBrowserSpecific</a:t>
            </a:r>
            <a:r>
              <a:rPr lang="en-IN" sz="2400" i="1" dirty="0">
                <a:latin typeface="Arial" panose="020B0604020202020204" pitchFamily="34" charset="0"/>
                <a:cs typeface="Arial" panose="020B0604020202020204" pitchFamily="34" charset="0"/>
              </a:rPr>
              <a:t>().</a:t>
            </a:r>
            <a:r>
              <a:rPr lang="en-IN" sz="2400" i="1" dirty="0" err="1">
                <a:latin typeface="Arial" panose="020B0604020202020204" pitchFamily="34" charset="0"/>
                <a:cs typeface="Arial" panose="020B0604020202020204" pitchFamily="34" charset="0"/>
              </a:rPr>
              <a:t>bootstrapModule</a:t>
            </a:r>
            <a:r>
              <a:rPr lang="en-IN" sz="2400" i="1" dirty="0">
                <a:latin typeface="Arial" panose="020B0604020202020204" pitchFamily="34" charset="0"/>
                <a:cs typeface="Arial" panose="020B0604020202020204" pitchFamily="34" charset="0"/>
              </a:rPr>
              <a:t>(</a:t>
            </a:r>
            <a:r>
              <a:rPr lang="en-IN" sz="2400" i="1" dirty="0" err="1">
                <a:latin typeface="Arial" panose="020B0604020202020204" pitchFamily="34" charset="0"/>
                <a:cs typeface="Arial" panose="020B0604020202020204" pitchFamily="34" charset="0"/>
              </a:rPr>
              <a:t>AppModule</a:t>
            </a:r>
            <a:r>
              <a:rPr lang="en-IN" sz="2400" i="1" dirty="0">
                <a:latin typeface="Arial" panose="020B0604020202020204" pitchFamily="34" charset="0"/>
                <a:cs typeface="Arial" panose="020B0604020202020204" pitchFamily="34" charset="0"/>
              </a:rPr>
              <a:t>)</a:t>
            </a:r>
            <a:endParaRPr lang="en-US" sz="2400" i="1" dirty="0">
              <a:latin typeface="Arial" panose="020B0604020202020204" pitchFamily="34" charset="0"/>
              <a:cs typeface="Arial" panose="020B0604020202020204" pitchFamily="34" charset="0"/>
            </a:endParaRPr>
          </a:p>
          <a:p>
            <a:pPr marL="0" indent="0">
              <a:buNone/>
            </a:pPr>
            <a:endParaRPr lang="en-IN" sz="2400" dirty="0"/>
          </a:p>
        </p:txBody>
      </p:sp>
    </p:spTree>
    <p:extLst>
      <p:ext uri="{BB962C8B-B14F-4D97-AF65-F5344CB8AC3E}">
        <p14:creationId xmlns:p14="http://schemas.microsoft.com/office/powerpoint/2010/main" val="213981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975" y="177800"/>
            <a:ext cx="6767227" cy="609600"/>
          </a:xfrm>
        </p:spPr>
        <p:txBody>
          <a:bodyPr>
            <a:normAutofit/>
          </a:bodyPr>
          <a:lstStyle/>
          <a:p>
            <a:pPr algn="l"/>
            <a:r>
              <a:rPr lang="en-IN" sz="3200" dirty="0">
                <a:solidFill>
                  <a:schemeClr val="bg1"/>
                </a:solidFill>
              </a:rPr>
              <a:t>Bootstrapping</a:t>
            </a:r>
          </a:p>
        </p:txBody>
      </p:sp>
      <p:sp>
        <p:nvSpPr>
          <p:cNvPr id="3" name="Content Placeholder 2"/>
          <p:cNvSpPr>
            <a:spLocks noGrp="1"/>
          </p:cNvSpPr>
          <p:nvPr>
            <p:ph idx="4294967295"/>
          </p:nvPr>
        </p:nvSpPr>
        <p:spPr>
          <a:xfrm>
            <a:off x="2173818" y="1606551"/>
            <a:ext cx="10018183" cy="4715933"/>
          </a:xfrm>
        </p:spPr>
        <p:txBody>
          <a:bodyPr>
            <a:normAutofit fontScale="70000" lnSpcReduction="20000"/>
          </a:bodyPr>
          <a:lstStyle/>
          <a:p>
            <a:pPr marL="457189" lvl="1" indent="0">
              <a:buNone/>
            </a:pPr>
            <a:r>
              <a:rPr lang="en-US" sz="3867" dirty="0">
                <a:latin typeface="Arial" panose="020B0604020202020204" pitchFamily="34" charset="0"/>
                <a:cs typeface="Arial" panose="020B0604020202020204" pitchFamily="34" charset="0"/>
              </a:rPr>
              <a:t>4.AppModule is loaded—it’s the root Angular module used to bootstrap the application. This is an Angular module, not a JavaScript module they’re different things. If you look at </a:t>
            </a:r>
            <a:r>
              <a:rPr lang="en-US" sz="3867" dirty="0" err="1">
                <a:latin typeface="Arial" panose="020B0604020202020204" pitchFamily="34" charset="0"/>
                <a:cs typeface="Arial" panose="020B0604020202020204" pitchFamily="34" charset="0"/>
              </a:rPr>
              <a:t>AppModule.ts</a:t>
            </a:r>
            <a:r>
              <a:rPr lang="en-US" sz="3867" dirty="0">
                <a:latin typeface="Arial" panose="020B0604020202020204" pitchFamily="34" charset="0"/>
                <a:cs typeface="Arial" panose="020B0604020202020204" pitchFamily="34" charset="0"/>
              </a:rPr>
              <a:t> you’ll see that it contains the following line to tell the module to bootstrap with the </a:t>
            </a:r>
            <a:r>
              <a:rPr lang="en-US" sz="3867" dirty="0" err="1">
                <a:latin typeface="Arial" panose="020B0604020202020204" pitchFamily="34" charset="0"/>
                <a:cs typeface="Arial" panose="020B0604020202020204" pitchFamily="34" charset="0"/>
              </a:rPr>
              <a:t>AppComponent</a:t>
            </a:r>
            <a:r>
              <a:rPr lang="en-US"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r>
              <a:rPr lang="en-IN" sz="3867" dirty="0" err="1">
                <a:latin typeface="Arial" panose="020B0604020202020204" pitchFamily="34" charset="0"/>
                <a:cs typeface="Arial" panose="020B0604020202020204" pitchFamily="34" charset="0"/>
              </a:rPr>
              <a:t>NgModule</a:t>
            </a:r>
            <a:r>
              <a:rPr lang="en-IN"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p>
          <a:p>
            <a:pPr marL="0" indent="0">
              <a:buNone/>
            </a:pPr>
            <a:r>
              <a:rPr lang="en-IN" sz="3867" dirty="0">
                <a:latin typeface="Arial" panose="020B0604020202020204" pitchFamily="34" charset="0"/>
                <a:cs typeface="Arial" panose="020B0604020202020204" pitchFamily="34" charset="0"/>
              </a:rPr>
              <a:t>				 bootstrap: [</a:t>
            </a:r>
            <a:r>
              <a:rPr lang="en-IN" sz="3867" dirty="0" err="1">
                <a:latin typeface="Arial" panose="020B0604020202020204" pitchFamily="34" charset="0"/>
                <a:cs typeface="Arial" panose="020B0604020202020204" pitchFamily="34" charset="0"/>
              </a:rPr>
              <a:t>AppComponent</a:t>
            </a:r>
            <a:r>
              <a:rPr lang="en-IN"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endParaRPr lang="en-US" sz="3867" i="1" dirty="0">
              <a:latin typeface="Arial" panose="020B0604020202020204" pitchFamily="34" charset="0"/>
              <a:cs typeface="Arial" panose="020B0604020202020204" pitchFamily="34" charset="0"/>
            </a:endParaRPr>
          </a:p>
          <a:p>
            <a:pPr marL="0" indent="0">
              <a:buNone/>
            </a:pPr>
            <a:r>
              <a:rPr lang="en-IN" sz="3867" dirty="0">
                <a:latin typeface="Arial" panose="020B0604020202020204" pitchFamily="34" charset="0"/>
                <a:cs typeface="Arial" panose="020B0604020202020204" pitchFamily="34" charset="0"/>
              </a:rPr>
              <a:t>	</a:t>
            </a:r>
            <a:r>
              <a:rPr lang="en-US" sz="3867" dirty="0">
                <a:latin typeface="Arial" panose="020B0604020202020204" pitchFamily="34" charset="0"/>
                <a:cs typeface="Arial" panose="020B0604020202020204" pitchFamily="34" charset="0"/>
              </a:rPr>
              <a:t>5.The </a:t>
            </a:r>
            <a:r>
              <a:rPr lang="en-US" sz="3867" dirty="0" err="1">
                <a:latin typeface="Arial" panose="020B0604020202020204" pitchFamily="34" charset="0"/>
                <a:cs typeface="Arial" panose="020B0604020202020204" pitchFamily="34" charset="0"/>
              </a:rPr>
              <a:t>AppModule</a:t>
            </a:r>
            <a:r>
              <a:rPr lang="en-US" sz="3867" dirty="0">
                <a:latin typeface="Arial" panose="020B0604020202020204" pitchFamily="34" charset="0"/>
                <a:cs typeface="Arial" panose="020B0604020202020204" pitchFamily="34" charset="0"/>
              </a:rPr>
              <a:t> bootstraps with the </a:t>
            </a:r>
            <a:r>
              <a:rPr lang="en-US" sz="3867" dirty="0" err="1">
                <a:latin typeface="Arial" panose="020B0604020202020204" pitchFamily="34" charset="0"/>
                <a:cs typeface="Arial" panose="020B0604020202020204" pitchFamily="34" charset="0"/>
              </a:rPr>
              <a:t>AppComponent</a:t>
            </a:r>
            <a:r>
              <a:rPr lang="en-US" sz="3867" dirty="0">
                <a:latin typeface="Arial" panose="020B0604020202020204" pitchFamily="34" charset="0"/>
                <a:cs typeface="Arial" panose="020B0604020202020204" pitchFamily="34" charset="0"/>
              </a:rPr>
              <a:t> , injecting the component into the 	space between the start and end tags app-root:</a:t>
            </a:r>
          </a:p>
          <a:p>
            <a:pPr marL="0" indent="0">
              <a:buNone/>
            </a:pPr>
            <a:r>
              <a:rPr lang="en-US" sz="3867" dirty="0">
                <a:latin typeface="Arial" panose="020B0604020202020204" pitchFamily="34" charset="0"/>
                <a:cs typeface="Arial" panose="020B0604020202020204" pitchFamily="34" charset="0"/>
              </a:rPr>
              <a:t>					&lt;app-root&gt;Loading...&lt;/app-root&gt;</a:t>
            </a:r>
          </a:p>
          <a:p>
            <a:pPr marL="0" indent="0">
              <a:buNone/>
            </a:pPr>
            <a:endParaRPr lang="en-IN" dirty="0"/>
          </a:p>
        </p:txBody>
      </p:sp>
    </p:spTree>
    <p:extLst>
      <p:ext uri="{BB962C8B-B14F-4D97-AF65-F5344CB8AC3E}">
        <p14:creationId xmlns:p14="http://schemas.microsoft.com/office/powerpoint/2010/main" val="345082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7175500" cy="673100"/>
          </a:xfrm>
        </p:spPr>
        <p:txBody>
          <a:bodyPr>
            <a:normAutofit/>
          </a:bodyPr>
          <a:lstStyle/>
          <a:p>
            <a:pPr algn="l"/>
            <a:r>
              <a:rPr lang="en-IN" sz="3200" dirty="0">
                <a:solidFill>
                  <a:schemeClr val="bg1"/>
                </a:solidFill>
              </a:rPr>
              <a:t>Useful CLI Options</a:t>
            </a:r>
          </a:p>
        </p:txBody>
      </p:sp>
      <p:sp>
        <p:nvSpPr>
          <p:cNvPr id="3" name="Content Placeholder 2"/>
          <p:cNvSpPr>
            <a:spLocks noGrp="1"/>
          </p:cNvSpPr>
          <p:nvPr>
            <p:ph idx="4294967295"/>
          </p:nvPr>
        </p:nvSpPr>
        <p:spPr>
          <a:xfrm>
            <a:off x="2173818" y="1498600"/>
            <a:ext cx="9814983" cy="4106333"/>
          </a:xfrm>
        </p:spPr>
        <p:txBody>
          <a:bodyPr>
            <a:normAutofit fontScale="85000" lnSpcReduction="20000"/>
          </a:bodyPr>
          <a:lstStyle/>
          <a:p>
            <a:r>
              <a:rPr lang="en-IN" b="1" dirty="0">
                <a:latin typeface="Arial" panose="020B0604020202020204" pitchFamily="34" charset="0"/>
                <a:cs typeface="Arial" panose="020B0604020202020204" pitchFamily="34" charset="0"/>
              </a:rPr>
              <a:t>--flat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a cli project with a flat file structure, not generating each component in its own directory.</a:t>
            </a:r>
          </a:p>
          <a:p>
            <a:r>
              <a:rPr lang="en-IN" b="1" dirty="0">
                <a:latin typeface="Arial" panose="020B0604020202020204" pitchFamily="34" charset="0"/>
                <a:cs typeface="Arial" panose="020B0604020202020204" pitchFamily="34" charset="0"/>
              </a:rPr>
              <a:t>--inline-template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components with inline templates. Component template markup will be generated within the component rather than in a separate file.</a:t>
            </a:r>
          </a:p>
          <a:p>
            <a:r>
              <a:rPr lang="en-IN" b="1" dirty="0">
                <a:latin typeface="Arial" panose="020B0604020202020204" pitchFamily="34" charset="0"/>
                <a:cs typeface="Arial" panose="020B0604020202020204" pitchFamily="34" charset="0"/>
              </a:rPr>
              <a:t>--inline-style</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Generates components with inline styles (more on those later). Component styles will be generated within the component rather than in a separate file.</a:t>
            </a:r>
          </a:p>
          <a:p>
            <a:r>
              <a:rPr lang="en-IN" b="1" dirty="0">
                <a:latin typeface="Arial" panose="020B0604020202020204" pitchFamily="34" charset="0"/>
                <a:cs typeface="Arial" panose="020B0604020202020204" pitchFamily="34" charset="0"/>
              </a:rPr>
              <a:t>--spec false</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Generates component without the unit testing ‘spec’ files that are normally generated for you by default.</a:t>
            </a:r>
          </a:p>
          <a:p>
            <a:r>
              <a:rPr lang="en-IN" b="1" dirty="0">
                <a:latin typeface="Arial" panose="020B0604020202020204" pitchFamily="34" charset="0"/>
                <a:cs typeface="Arial" panose="020B0604020202020204" pitchFamily="34" charset="0"/>
              </a:rPr>
              <a:t>--minimal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a minimal cli project with inline templates, styles and without tests.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5955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5245100" cy="584200"/>
          </a:xfrm>
        </p:spPr>
        <p:txBody>
          <a:bodyPr>
            <a:noAutofit/>
          </a:bodyPr>
          <a:lstStyle/>
          <a:p>
            <a:pPr algn="l"/>
            <a:r>
              <a:rPr lang="en-IN" sz="3200" dirty="0">
                <a:solidFill>
                  <a:schemeClr val="bg1"/>
                </a:solidFill>
              </a:rPr>
              <a:t>The </a:t>
            </a:r>
            <a:r>
              <a:rPr lang="en-IN" sz="3200" dirty="0" err="1">
                <a:solidFill>
                  <a:schemeClr val="bg1"/>
                </a:solidFill>
              </a:rPr>
              <a:t>package.json</a:t>
            </a:r>
            <a:r>
              <a:rPr lang="en-IN" sz="3200" dirty="0">
                <a:solidFill>
                  <a:schemeClr val="bg1"/>
                </a:solidFill>
              </a:rPr>
              <a:t> File</a:t>
            </a:r>
          </a:p>
        </p:txBody>
      </p:sp>
      <p:sp>
        <p:nvSpPr>
          <p:cNvPr id="3" name="Content Placeholder 2"/>
          <p:cNvSpPr>
            <a:spLocks noGrp="1"/>
          </p:cNvSpPr>
          <p:nvPr>
            <p:ph idx="4294967295"/>
          </p:nvPr>
        </p:nvSpPr>
        <p:spPr>
          <a:xfrm>
            <a:off x="2173818" y="1411818"/>
            <a:ext cx="9611783" cy="4379383"/>
          </a:xfrm>
        </p:spPr>
        <p:txBody>
          <a:bodyPr>
            <a:normAutofit/>
          </a:bodyPr>
          <a:lstStyle/>
          <a:p>
            <a:pPr marL="0" indent="0">
              <a:buNone/>
            </a:pPr>
            <a:r>
              <a:rPr lang="en-US" sz="2400" dirty="0">
                <a:latin typeface="Arial" panose="020B0604020202020204" pitchFamily="34" charset="0"/>
                <a:cs typeface="Arial" panose="020B0604020202020204" pitchFamily="34" charset="0"/>
              </a:rPr>
              <a:t>Node is designed to be run from the command line within a project folder. It allows developers to store information pertinent to their project in a </a:t>
            </a:r>
            <a:r>
              <a:rPr lang="en-US" sz="2400" dirty="0" err="1">
                <a:latin typeface="Arial" panose="020B0604020202020204" pitchFamily="34" charset="0"/>
                <a:cs typeface="Arial" panose="020B0604020202020204" pitchFamily="34" charset="0"/>
              </a:rPr>
              <a:t>package.json</a:t>
            </a:r>
            <a:r>
              <a:rPr lang="en-US" sz="2400" dirty="0">
                <a:latin typeface="Arial" panose="020B0604020202020204" pitchFamily="34" charset="0"/>
                <a:cs typeface="Arial" panose="020B0604020202020204" pitchFamily="34" charset="0"/>
              </a:rPr>
              <a:t> file, which should reside in the root folder of your project. This file specifies many useful things about your project:</a:t>
            </a:r>
          </a:p>
          <a:p>
            <a:r>
              <a:rPr lang="en-US" sz="2400" dirty="0">
                <a:latin typeface="Arial" panose="020B0604020202020204" pitchFamily="34" charset="0"/>
                <a:cs typeface="Arial" panose="020B0604020202020204" pitchFamily="34" charset="0"/>
              </a:rPr>
              <a:t>The name and version of your project.</a:t>
            </a:r>
          </a:p>
          <a:p>
            <a:r>
              <a:rPr lang="en-US" sz="2400" dirty="0">
                <a:latin typeface="Arial" panose="020B0604020202020204" pitchFamily="34" charset="0"/>
                <a:cs typeface="Arial" panose="020B0604020202020204" pitchFamily="34" charset="0"/>
              </a:rPr>
              <a:t>What Node modules your project depends on (and what versions of these modules you need).</a:t>
            </a:r>
          </a:p>
          <a:p>
            <a:r>
              <a:rPr lang="en-US" sz="2400" dirty="0">
                <a:latin typeface="Arial" panose="020B0604020202020204" pitchFamily="34" charset="0"/>
                <a:cs typeface="Arial" panose="020B0604020202020204" pitchFamily="34" charset="0"/>
              </a:rPr>
              <a:t>What Node modules are required for your project in production.</a:t>
            </a:r>
          </a:p>
          <a:p>
            <a:r>
              <a:rPr lang="en-US" sz="2400" dirty="0">
                <a:latin typeface="Arial" panose="020B0604020202020204" pitchFamily="34" charset="0"/>
                <a:cs typeface="Arial" panose="020B0604020202020204" pitchFamily="34" charset="0"/>
              </a:rPr>
              <a:t>What Node modules are required for your project in development (that is, not needed for production).</a:t>
            </a:r>
          </a:p>
          <a:p>
            <a:pPr marL="0" indent="0">
              <a:buNone/>
            </a:pPr>
            <a:endParaRPr lang="en-IN" sz="2400" dirty="0"/>
          </a:p>
        </p:txBody>
      </p:sp>
    </p:spTree>
    <p:extLst>
      <p:ext uri="{BB962C8B-B14F-4D97-AF65-F5344CB8AC3E}">
        <p14:creationId xmlns:p14="http://schemas.microsoft.com/office/powerpoint/2010/main" val="2624579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1"/>
            <a:ext cx="6565900" cy="584199"/>
          </a:xfrm>
        </p:spPr>
        <p:txBody>
          <a:bodyPr>
            <a:noAutofit/>
          </a:bodyPr>
          <a:lstStyle/>
          <a:p>
            <a:pPr algn="l"/>
            <a:r>
              <a:rPr lang="en-IN" sz="3200" dirty="0">
                <a:solidFill>
                  <a:schemeClr val="bg1"/>
                </a:solidFill>
              </a:rPr>
              <a:t>Updating </a:t>
            </a:r>
            <a:r>
              <a:rPr lang="en-IN" sz="3200" dirty="0" err="1">
                <a:solidFill>
                  <a:schemeClr val="bg1"/>
                </a:solidFill>
              </a:rPr>
              <a:t>package.json</a:t>
            </a:r>
            <a:endParaRPr lang="en-IN" sz="3200" dirty="0">
              <a:solidFill>
                <a:schemeClr val="bg1"/>
              </a:solidFill>
            </a:endParaRPr>
          </a:p>
        </p:txBody>
      </p:sp>
      <p:sp>
        <p:nvSpPr>
          <p:cNvPr id="3" name="Content Placeholder 2"/>
          <p:cNvSpPr>
            <a:spLocks noGrp="1"/>
          </p:cNvSpPr>
          <p:nvPr>
            <p:ph idx="4294967295"/>
          </p:nvPr>
        </p:nvSpPr>
        <p:spPr>
          <a:xfrm>
            <a:off x="2173818" y="1411818"/>
            <a:ext cx="10018183" cy="4379383"/>
          </a:xfrm>
        </p:spPr>
        <p:txBody>
          <a:bodyPr>
            <a:normAutofit/>
          </a:bodyPr>
          <a:lstStyle/>
          <a:p>
            <a:r>
              <a:rPr lang="en-US" sz="2400" dirty="0">
                <a:latin typeface="Arial" panose="020B0604020202020204" pitchFamily="34" charset="0"/>
                <a:cs typeface="Arial" panose="020B0604020202020204" pitchFamily="34" charset="0"/>
              </a:rPr>
              <a:t>By using node commands (on the command line) that install/update/delete Node modules and update this file.</a:t>
            </a:r>
          </a:p>
          <a:p>
            <a:r>
              <a:rPr lang="en-US" sz="2400" dirty="0">
                <a:latin typeface="Arial" panose="020B0604020202020204" pitchFamily="34" charset="0"/>
                <a:cs typeface="Arial" panose="020B0604020202020204" pitchFamily="34" charset="0"/>
              </a:rPr>
              <a:t>By editing this file yourself. Then you run Node commands to install/update/delete Node modules to match this file.</a:t>
            </a:r>
          </a:p>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To install the dependencies outlined in the </a:t>
            </a:r>
            <a:r>
              <a:rPr lang="en-US" sz="2400" dirty="0" err="1">
                <a:latin typeface="Arial" panose="020B0604020202020204" pitchFamily="34" charset="0"/>
                <a:cs typeface="Arial" panose="020B0604020202020204" pitchFamily="34" charset="0"/>
              </a:rPr>
              <a:t>package.json</a:t>
            </a:r>
            <a:r>
              <a:rPr lang="en-US" sz="2400" dirty="0">
                <a:latin typeface="Arial" panose="020B0604020202020204" pitchFamily="34" charset="0"/>
                <a:cs typeface="Arial" panose="020B0604020202020204" pitchFamily="34" charset="0"/>
              </a:rPr>
              <a:t> file, enter the following on the command line in the root folder of your project:</a:t>
            </a:r>
          </a:p>
          <a:p>
            <a:pPr marL="0" indent="0">
              <a:buNone/>
            </a:pP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install</a:t>
            </a:r>
          </a:p>
          <a:p>
            <a:pPr marL="0" indent="0">
              <a:buNone/>
            </a:pPr>
            <a:endParaRPr lang="en-IN" sz="2400" dirty="0"/>
          </a:p>
        </p:txBody>
      </p:sp>
    </p:spTree>
    <p:extLst>
      <p:ext uri="{BB962C8B-B14F-4D97-AF65-F5344CB8AC3E}">
        <p14:creationId xmlns:p14="http://schemas.microsoft.com/office/powerpoint/2010/main" val="2924839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8331200" cy="508000"/>
          </a:xfrm>
        </p:spPr>
        <p:txBody>
          <a:bodyPr>
            <a:noAutofit/>
          </a:bodyPr>
          <a:lstStyle/>
          <a:p>
            <a:pPr algn="l"/>
            <a:r>
              <a:rPr lang="en-IN" sz="3200" dirty="0">
                <a:solidFill>
                  <a:schemeClr val="bg1"/>
                </a:solidFill>
              </a:rPr>
              <a:t>The Folder </a:t>
            </a:r>
            <a:r>
              <a:rPr lang="en-IN" sz="3200" dirty="0" err="1">
                <a:solidFill>
                  <a:schemeClr val="bg1"/>
                </a:solidFill>
              </a:rPr>
              <a:t>node_modules</a:t>
            </a:r>
            <a:endParaRPr lang="en-IN" sz="3200" dirty="0">
              <a:solidFill>
                <a:schemeClr val="bg1"/>
              </a:solidFill>
            </a:endParaRPr>
          </a:p>
        </p:txBody>
      </p:sp>
      <p:sp>
        <p:nvSpPr>
          <p:cNvPr id="3" name="Content Placeholder 2"/>
          <p:cNvSpPr>
            <a:spLocks noGrp="1"/>
          </p:cNvSpPr>
          <p:nvPr>
            <p:ph idx="4294967295"/>
          </p:nvPr>
        </p:nvSpPr>
        <p:spPr>
          <a:xfrm>
            <a:off x="2173818" y="1397000"/>
            <a:ext cx="8900583" cy="4394200"/>
          </a:xfrm>
        </p:spPr>
        <p:txBody>
          <a:bodyPr>
            <a:normAutofit/>
          </a:bodyPr>
          <a:lstStyle/>
          <a:p>
            <a:pPr marL="0" indent="0">
              <a:buNone/>
            </a:pPr>
            <a:r>
              <a:rPr lang="en-US" sz="2400" dirty="0">
                <a:latin typeface="Arial" panose="020B0604020202020204" pitchFamily="34" charset="0"/>
                <a:cs typeface="Arial" panose="020B0604020202020204" pitchFamily="34" charset="0"/>
              </a:rPr>
              <a:t>When you install a Node module , it’s downloaded and placed into the subfolder </a:t>
            </a:r>
            <a:r>
              <a:rPr lang="en-US" sz="2400" dirty="0" err="1">
                <a:latin typeface="Arial" panose="020B0604020202020204" pitchFamily="34" charset="0"/>
                <a:cs typeface="Arial" panose="020B0604020202020204" pitchFamily="34" charset="0"/>
              </a:rPr>
              <a:t>node_modules</a:t>
            </a:r>
            <a:r>
              <a:rPr lang="en-US" sz="2400" dirty="0">
                <a:latin typeface="Arial" panose="020B0604020202020204" pitchFamily="34" charset="0"/>
                <a:cs typeface="Arial" panose="020B0604020202020204" pitchFamily="34" charset="0"/>
              </a:rPr>
              <a:t> within your project folder.</a:t>
            </a:r>
          </a:p>
          <a:p>
            <a:pPr marL="0" indent="0">
              <a:buNone/>
            </a:pPr>
            <a:r>
              <a:rPr lang="en-US" sz="2400" dirty="0">
                <a:latin typeface="Arial" panose="020B0604020202020204" pitchFamily="34" charset="0"/>
                <a:cs typeface="Arial" panose="020B0604020202020204" pitchFamily="34" charset="0"/>
              </a:rPr>
              <a:t>Sometimes it takes a long time for </a:t>
            </a:r>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to download and install the project Node modules. </a:t>
            </a:r>
          </a:p>
          <a:p>
            <a:pPr marL="0" indent="0">
              <a:buNone/>
            </a:pPr>
            <a:r>
              <a:rPr lang="en-US" sz="2400" dirty="0">
                <a:latin typeface="Arial" panose="020B0604020202020204" pitchFamily="34" charset="0"/>
                <a:cs typeface="Arial" panose="020B0604020202020204" pitchFamily="34" charset="0"/>
              </a:rPr>
              <a:t>There are two different ways of installing modules into Node. You can run the command </a:t>
            </a:r>
            <a:r>
              <a:rPr lang="en-US" sz="2400" i="1" u="sng" dirty="0" err="1">
                <a:latin typeface="Arial" panose="020B0604020202020204" pitchFamily="34" charset="0"/>
                <a:cs typeface="Arial" panose="020B0604020202020204" pitchFamily="34" charset="0"/>
              </a:rPr>
              <a:t>npm</a:t>
            </a:r>
            <a:r>
              <a:rPr lang="en-US" sz="2400" i="1" u="sng" dirty="0">
                <a:latin typeface="Arial" panose="020B0604020202020204" pitchFamily="34" charset="0"/>
                <a:cs typeface="Arial" panose="020B0604020202020204" pitchFamily="34" charset="0"/>
              </a:rPr>
              <a:t> install </a:t>
            </a:r>
            <a:r>
              <a:rPr lang="en-US" sz="2400" dirty="0">
                <a:latin typeface="Arial" panose="020B0604020202020204" pitchFamily="34" charset="0"/>
                <a:cs typeface="Arial" panose="020B0604020202020204" pitchFamily="34" charset="0"/>
              </a:rPr>
              <a:t>specifying the module (to install it) or you can edit the </a:t>
            </a:r>
            <a:r>
              <a:rPr lang="en-US" sz="2400" i="1" u="sng" dirty="0" err="1">
                <a:latin typeface="Arial" panose="020B0604020202020204" pitchFamily="34" charset="0"/>
                <a:cs typeface="Arial" panose="020B0604020202020204" pitchFamily="34" charset="0"/>
              </a:rPr>
              <a:t>package.json</a:t>
            </a:r>
            <a:r>
              <a:rPr lang="en-US" sz="2400" i="1" u="sng" dirty="0">
                <a:latin typeface="Arial" panose="020B0604020202020204" pitchFamily="34" charset="0"/>
                <a:cs typeface="Arial" panose="020B0604020202020204" pitchFamily="34" charset="0"/>
              </a:rPr>
              <a:t> file </a:t>
            </a:r>
            <a:r>
              <a:rPr lang="en-US" sz="2400" dirty="0">
                <a:latin typeface="Arial" panose="020B0604020202020204" pitchFamily="34" charset="0"/>
                <a:cs typeface="Arial" panose="020B0604020202020204" pitchFamily="34" charset="0"/>
              </a:rPr>
              <a:t>and then run </a:t>
            </a:r>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install.</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976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86" y="279400"/>
            <a:ext cx="6852959" cy="508000"/>
          </a:xfrm>
        </p:spPr>
        <p:txBody>
          <a:bodyPr>
            <a:noAutofit/>
          </a:bodyPr>
          <a:lstStyle/>
          <a:p>
            <a:pPr algn="l"/>
            <a:r>
              <a:rPr lang="en-US" sz="3200" b="1" dirty="0">
                <a:solidFill>
                  <a:schemeClr val="bg1"/>
                </a:solidFill>
              </a:rPr>
              <a:t>Installing The Latest Angular</a:t>
            </a:r>
            <a:endParaRPr lang="en-IN" sz="3200" dirty="0">
              <a:solidFill>
                <a:schemeClr val="bg1"/>
              </a:solidFill>
            </a:endParaRPr>
          </a:p>
        </p:txBody>
      </p:sp>
      <p:sp>
        <p:nvSpPr>
          <p:cNvPr id="3" name="Content Placeholder 2"/>
          <p:cNvSpPr>
            <a:spLocks noGrp="1"/>
          </p:cNvSpPr>
          <p:nvPr>
            <p:ph idx="4294967295"/>
          </p:nvPr>
        </p:nvSpPr>
        <p:spPr>
          <a:xfrm>
            <a:off x="2173818" y="2114551"/>
            <a:ext cx="7782983" cy="3124200"/>
          </a:xfrm>
        </p:spPr>
        <p:txBody>
          <a:bodyPr>
            <a:normAutofit/>
          </a:bodyPr>
          <a:lstStyle/>
          <a:p>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install -g @angular/cli</a:t>
            </a:r>
          </a:p>
          <a:p>
            <a:r>
              <a:rPr lang="en-US" sz="2400" dirty="0">
                <a:latin typeface="Arial" panose="020B0604020202020204" pitchFamily="34" charset="0"/>
                <a:cs typeface="Arial" panose="020B0604020202020204" pitchFamily="34" charset="0"/>
              </a:rPr>
              <a:t>ng new my-dream-app</a:t>
            </a:r>
          </a:p>
          <a:p>
            <a:r>
              <a:rPr lang="en-US" sz="2400" dirty="0">
                <a:latin typeface="Arial" panose="020B0604020202020204" pitchFamily="34" charset="0"/>
                <a:cs typeface="Arial" panose="020B0604020202020204" pitchFamily="34" charset="0"/>
              </a:rPr>
              <a:t>cd my-dream-app</a:t>
            </a:r>
          </a:p>
          <a:p>
            <a:r>
              <a:rPr lang="en-US" sz="2400" dirty="0">
                <a:latin typeface="Arial" panose="020B0604020202020204" pitchFamily="34" charset="0"/>
                <a:cs typeface="Arial" panose="020B0604020202020204" pitchFamily="34" charset="0"/>
              </a:rPr>
              <a:t>ng serve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813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40001" y="2209800"/>
            <a:ext cx="7855564" cy="1524000"/>
          </a:xfrm>
          <a:prstGeom prst="rect">
            <a:avLst/>
          </a:prstGeom>
        </p:spPr>
      </p:pic>
      <p:sp>
        <p:nvSpPr>
          <p:cNvPr id="5" name="Title 1">
            <a:extLst>
              <a:ext uri="{FF2B5EF4-FFF2-40B4-BE49-F238E27FC236}">
                <a16:creationId xmlns:a16="http://schemas.microsoft.com/office/drawing/2014/main" id="{03C28EA0-4580-9A42-9077-044591788E95}"/>
              </a:ext>
            </a:extLst>
          </p:cNvPr>
          <p:cNvSpPr txBox="1">
            <a:spLocks/>
          </p:cNvSpPr>
          <p:nvPr/>
        </p:nvSpPr>
        <p:spPr>
          <a:xfrm>
            <a:off x="0" y="177800"/>
            <a:ext cx="6400800" cy="6096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solidFill>
                  <a:schemeClr val="bg1"/>
                </a:solidFill>
              </a:rPr>
              <a:t>Data Bindings</a:t>
            </a:r>
          </a:p>
        </p:txBody>
      </p:sp>
    </p:spTree>
    <p:extLst>
      <p:ext uri="{BB962C8B-B14F-4D97-AF65-F5344CB8AC3E}">
        <p14:creationId xmlns:p14="http://schemas.microsoft.com/office/powerpoint/2010/main" val="88292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400800" cy="609600"/>
          </a:xfrm>
        </p:spPr>
        <p:txBody>
          <a:bodyPr>
            <a:noAutofit/>
          </a:bodyPr>
          <a:lstStyle/>
          <a:p>
            <a:pPr algn="l"/>
            <a:r>
              <a:rPr lang="en-IN" sz="3200" b="1" dirty="0">
                <a:solidFill>
                  <a:schemeClr val="bg1"/>
                </a:solidFill>
              </a:rPr>
              <a:t>Data Bindings</a:t>
            </a:r>
          </a:p>
        </p:txBody>
      </p:sp>
      <p:pic>
        <p:nvPicPr>
          <p:cNvPr id="4" name="Content Placeholder 3"/>
          <p:cNvPicPr>
            <a:picLocks noGrp="1" noChangeAspect="1"/>
          </p:cNvPicPr>
          <p:nvPr>
            <p:ph idx="4294967295"/>
          </p:nvPr>
        </p:nvPicPr>
        <p:blipFill>
          <a:blip r:embed="rId2"/>
          <a:stretch>
            <a:fillRect/>
          </a:stretch>
        </p:blipFill>
        <p:spPr>
          <a:xfrm>
            <a:off x="5384800" y="2209801"/>
            <a:ext cx="6314016" cy="2753783"/>
          </a:xfrm>
          <a:prstGeom prst="rect">
            <a:avLst/>
          </a:prstGeom>
        </p:spPr>
      </p:pic>
      <p:sp>
        <p:nvSpPr>
          <p:cNvPr id="6" name="TextBox 5"/>
          <p:cNvSpPr txBox="1"/>
          <p:nvPr/>
        </p:nvSpPr>
        <p:spPr>
          <a:xfrm>
            <a:off x="1625601" y="2006600"/>
            <a:ext cx="2801257" cy="3046988"/>
          </a:xfrm>
          <a:prstGeom prst="rect">
            <a:avLst/>
          </a:prstGeom>
          <a:noFill/>
        </p:spPr>
        <p:txBody>
          <a:bodyPr wrap="square" rtlCol="0">
            <a:spAutoFit/>
          </a:bodyPr>
          <a:lstStyle/>
          <a:p>
            <a:pPr marL="342891" indent="-342891">
              <a:buAutoNum type="arabicPeriod"/>
            </a:pPr>
            <a:r>
              <a:rPr lang="en-IN" sz="2400" dirty="0">
                <a:latin typeface="Arial" panose="020B0604020202020204" pitchFamily="34" charset="0"/>
                <a:cs typeface="Arial" panose="020B0604020202020204" pitchFamily="34" charset="0"/>
              </a:rPr>
              <a:t>One Way </a:t>
            </a:r>
          </a:p>
          <a:p>
            <a:pPr marL="800080" lvl="1" indent="-342891">
              <a:buAutoNum type="arabicPeriod"/>
            </a:pPr>
            <a:r>
              <a:rPr lang="en-IN" sz="2400" dirty="0">
                <a:latin typeface="Arial" panose="020B0604020202020204" pitchFamily="34" charset="0"/>
                <a:cs typeface="Arial" panose="020B0604020202020204" pitchFamily="34" charset="0"/>
              </a:rPr>
              <a:t>UI to Object ()</a:t>
            </a:r>
          </a:p>
          <a:p>
            <a:pPr marL="800080" lvl="1" indent="-342891">
              <a:buAutoNum type="arabicPeriod"/>
            </a:pPr>
            <a:r>
              <a:rPr lang="en-IN" sz="2400" dirty="0">
                <a:latin typeface="Arial" panose="020B0604020202020204" pitchFamily="34" charset="0"/>
                <a:cs typeface="Arial" panose="020B0604020202020204" pitchFamily="34" charset="0"/>
              </a:rPr>
              <a:t>Object to UI []</a:t>
            </a:r>
          </a:p>
          <a:p>
            <a:pPr marL="342891" indent="-342891">
              <a:buAutoNum type="arabicPeriod"/>
            </a:pPr>
            <a:r>
              <a:rPr lang="en-IN" sz="2400" dirty="0">
                <a:latin typeface="Arial" panose="020B0604020202020204" pitchFamily="34" charset="0"/>
                <a:cs typeface="Arial" panose="020B0604020202020204" pitchFamily="34" charset="0"/>
              </a:rPr>
              <a:t>Two way[()]</a:t>
            </a:r>
          </a:p>
          <a:p>
            <a:pPr marL="342891" indent="-342891">
              <a:buAutoNum type="arabicPeriod"/>
            </a:pPr>
            <a:r>
              <a:rPr lang="en-IN" sz="2400" dirty="0">
                <a:latin typeface="Arial" panose="020B0604020202020204" pitchFamily="34" charset="0"/>
                <a:cs typeface="Arial" panose="020B0604020202020204" pitchFamily="34" charset="0"/>
              </a:rPr>
              <a:t>Interpolation {{}}</a:t>
            </a:r>
          </a:p>
          <a:p>
            <a:pPr marL="342891" indent="-342891">
              <a:buAutoNum type="arabicPeriod"/>
            </a:pPr>
            <a:r>
              <a:rPr lang="en-IN" sz="2400" dirty="0">
                <a:latin typeface="Arial" panose="020B0604020202020204" pitchFamily="34" charset="0"/>
                <a:cs typeface="Arial" panose="020B0604020202020204" pitchFamily="34" charset="0"/>
              </a:rPr>
              <a:t>Template </a:t>
            </a:r>
          </a:p>
        </p:txBody>
      </p:sp>
    </p:spTree>
    <p:extLst>
      <p:ext uri="{BB962C8B-B14F-4D97-AF65-F5344CB8AC3E}">
        <p14:creationId xmlns:p14="http://schemas.microsoft.com/office/powerpoint/2010/main" val="19313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229" y="279400"/>
            <a:ext cx="6667500" cy="516467"/>
          </a:xfrm>
        </p:spPr>
        <p:txBody>
          <a:bodyPr>
            <a:noAutofit/>
          </a:bodyPr>
          <a:lstStyle/>
          <a:p>
            <a:pPr algn="l"/>
            <a:r>
              <a:rPr lang="en-US" sz="3200" b="1" dirty="0">
                <a:solidFill>
                  <a:schemeClr val="bg1"/>
                </a:solidFill>
              </a:rPr>
              <a:t>  What is Angular?</a:t>
            </a:r>
          </a:p>
        </p:txBody>
      </p:sp>
      <p:sp>
        <p:nvSpPr>
          <p:cNvPr id="3" name="Content Placeholder 2"/>
          <p:cNvSpPr>
            <a:spLocks noGrp="1"/>
          </p:cNvSpPr>
          <p:nvPr>
            <p:ph idx="4294967295"/>
          </p:nvPr>
        </p:nvSpPr>
        <p:spPr>
          <a:xfrm>
            <a:off x="2173818" y="1600201"/>
            <a:ext cx="9103783" cy="3680884"/>
          </a:xfrm>
        </p:spPr>
        <p:txBody>
          <a:bodyPr>
            <a:normAutofit/>
          </a:bodyPr>
          <a:lstStyle/>
          <a:p>
            <a:r>
              <a:rPr lang="en-US" sz="2400" dirty="0">
                <a:latin typeface="Arial" panose="020B0604020202020204" pitchFamily="34" charset="0"/>
                <a:cs typeface="Arial" panose="020B0604020202020204" pitchFamily="34" charset="0"/>
              </a:rPr>
              <a:t>Open-source web application framework, maintained by Google and the community – </a:t>
            </a:r>
            <a:r>
              <a:rPr lang="en-US" sz="2400" dirty="0">
                <a:latin typeface="Arial" panose="020B0604020202020204" pitchFamily="34" charset="0"/>
                <a:cs typeface="Arial" panose="020B0604020202020204" pitchFamily="34" charset="0"/>
                <a:hlinkClick r:id="rId2"/>
              </a:rPr>
              <a:t>http://angular.io</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Decouple DOM manipulation from application logic</a:t>
            </a:r>
          </a:p>
          <a:p>
            <a:r>
              <a:rPr lang="en-US" sz="2400" dirty="0">
                <a:latin typeface="Arial" panose="020B0604020202020204" pitchFamily="34" charset="0"/>
                <a:cs typeface="Arial" panose="020B0604020202020204" pitchFamily="34" charset="0"/>
              </a:rPr>
              <a:t>Decouple the client-side of an application from the server side</a:t>
            </a:r>
          </a:p>
          <a:p>
            <a:r>
              <a:rPr lang="en-US" sz="2400" dirty="0">
                <a:latin typeface="Arial" panose="020B0604020202020204" pitchFamily="34" charset="0"/>
                <a:cs typeface="Arial" panose="020B0604020202020204" pitchFamily="34" charset="0"/>
              </a:rPr>
              <a:t>Provide structure for the journey of building an application</a:t>
            </a:r>
          </a:p>
        </p:txBody>
      </p:sp>
    </p:spTree>
    <p:extLst>
      <p:ext uri="{BB962C8B-B14F-4D97-AF65-F5344CB8AC3E}">
        <p14:creationId xmlns:p14="http://schemas.microsoft.com/office/powerpoint/2010/main" val="86170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646" y="177801"/>
            <a:ext cx="7378700" cy="711201"/>
          </a:xfrm>
        </p:spPr>
        <p:txBody>
          <a:bodyPr>
            <a:normAutofit/>
          </a:bodyPr>
          <a:lstStyle/>
          <a:p>
            <a:pPr algn="l"/>
            <a:r>
              <a:rPr lang="en-US" sz="3200" b="1" dirty="0">
                <a:solidFill>
                  <a:schemeClr val="bg1"/>
                </a:solidFill>
              </a:rPr>
              <a:t>Angular Components, Directives and Pipes</a:t>
            </a:r>
          </a:p>
        </p:txBody>
      </p:sp>
      <p:sp>
        <p:nvSpPr>
          <p:cNvPr id="3" name="Content Placeholder 2"/>
          <p:cNvSpPr>
            <a:spLocks noGrp="1"/>
          </p:cNvSpPr>
          <p:nvPr>
            <p:ph idx="4294967295"/>
          </p:nvPr>
        </p:nvSpPr>
        <p:spPr>
          <a:xfrm>
            <a:off x="2173818" y="1250952"/>
            <a:ext cx="8494183" cy="4042833"/>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What are components</a:t>
            </a:r>
          </a:p>
          <a:p>
            <a:r>
              <a:rPr lang="en-US" sz="2400" dirty="0">
                <a:latin typeface="Arial" panose="020B0604020202020204" pitchFamily="34" charset="0"/>
                <a:cs typeface="Arial" panose="020B0604020202020204" pitchFamily="34" charset="0"/>
              </a:rPr>
              <a:t>Templates and Expressions</a:t>
            </a:r>
          </a:p>
          <a:p>
            <a:r>
              <a:rPr lang="en-US" sz="2400" dirty="0">
                <a:latin typeface="Arial" panose="020B0604020202020204" pitchFamily="34" charset="0"/>
                <a:cs typeface="Arial" panose="020B0604020202020204" pitchFamily="34" charset="0"/>
              </a:rPr>
              <a:t>Different Types of Data Bindings</a:t>
            </a:r>
          </a:p>
          <a:p>
            <a:r>
              <a:rPr lang="en-US" sz="2400" dirty="0">
                <a:latin typeface="Arial" panose="020B0604020202020204" pitchFamily="34" charset="0"/>
                <a:cs typeface="Arial" panose="020B0604020202020204" pitchFamily="34" charset="0"/>
              </a:rPr>
              <a:t>Most Important Angular Directives</a:t>
            </a:r>
          </a:p>
          <a:p>
            <a:r>
              <a:rPr lang="en-US" sz="2400" dirty="0">
                <a:latin typeface="Arial" panose="020B0604020202020204" pitchFamily="34" charset="0"/>
                <a:cs typeface="Arial" panose="020B0604020202020204" pitchFamily="34" charset="0"/>
              </a:rPr>
              <a:t>Most Important Angular Pipes</a:t>
            </a:r>
          </a:p>
        </p:txBody>
      </p:sp>
    </p:spTree>
    <p:extLst>
      <p:ext uri="{BB962C8B-B14F-4D97-AF65-F5344CB8AC3E}">
        <p14:creationId xmlns:p14="http://schemas.microsoft.com/office/powerpoint/2010/main" val="281250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422401" y="1803401"/>
            <a:ext cx="10018713" cy="21368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Angular Components</a:t>
            </a:r>
          </a:p>
          <a:p>
            <a:r>
              <a:rPr lang="en-US" dirty="0">
                <a:latin typeface="Arial" panose="020B0604020202020204" pitchFamily="34" charset="0"/>
                <a:cs typeface="Arial" panose="020B0604020202020204" pitchFamily="34" charset="0"/>
              </a:rPr>
              <a:t>What are components</a:t>
            </a:r>
          </a:p>
          <a:p>
            <a:r>
              <a:rPr lang="en-US" dirty="0">
                <a:latin typeface="Arial" panose="020B0604020202020204" pitchFamily="34" charset="0"/>
                <a:cs typeface="Arial" panose="020B0604020202020204" pitchFamily="34" charset="0"/>
              </a:rPr>
              <a:t>Example of Angular components</a:t>
            </a:r>
          </a:p>
          <a:p>
            <a:r>
              <a:rPr lang="en-US" dirty="0">
                <a:latin typeface="Arial" panose="020B0604020202020204" pitchFamily="34" charset="0"/>
                <a:cs typeface="Arial" panose="020B0604020202020204" pitchFamily="34" charset="0"/>
              </a:rPr>
              <a:t>Let’s create a component and use it</a:t>
            </a:r>
          </a:p>
        </p:txBody>
      </p:sp>
    </p:spTree>
    <p:extLst>
      <p:ext uri="{BB962C8B-B14F-4D97-AF65-F5344CB8AC3E}">
        <p14:creationId xmlns:p14="http://schemas.microsoft.com/office/powerpoint/2010/main" val="1455414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62291" y="787400"/>
            <a:ext cx="10018183" cy="1441451"/>
          </a:xfrm>
        </p:spPr>
        <p:txBody>
          <a:bodyPr>
            <a:normAutofit/>
          </a:bodyPr>
          <a:lstStyle/>
          <a:p>
            <a:r>
              <a:rPr lang="en-US" sz="2133" dirty="0">
                <a:latin typeface="Arial" panose="020B0604020202020204" pitchFamily="34" charset="0"/>
                <a:cs typeface="Arial" panose="020B0604020202020204" pitchFamily="34" charset="0"/>
              </a:rPr>
              <a:t>Components are HTML elements that we create.</a:t>
            </a:r>
          </a:p>
          <a:p>
            <a:r>
              <a:rPr lang="en-US" sz="2133" dirty="0">
                <a:latin typeface="Arial" panose="020B0604020202020204" pitchFamily="34" charset="0"/>
                <a:cs typeface="Arial" panose="020B0604020202020204" pitchFamily="34" charset="0"/>
              </a:rPr>
              <a:t>An Angular application is a tree of components.</a:t>
            </a:r>
          </a:p>
        </p:txBody>
      </p:sp>
      <p:pic>
        <p:nvPicPr>
          <p:cNvPr id="4" name="Picture 3"/>
          <p:cNvPicPr>
            <a:picLocks noChangeAspect="1"/>
          </p:cNvPicPr>
          <p:nvPr/>
        </p:nvPicPr>
        <p:blipFill>
          <a:blip r:embed="rId2"/>
          <a:stretch>
            <a:fillRect/>
          </a:stretch>
        </p:blipFill>
        <p:spPr>
          <a:xfrm>
            <a:off x="1329677" y="3011714"/>
            <a:ext cx="4638675" cy="1857375"/>
          </a:xfrm>
          <a:prstGeom prst="rect">
            <a:avLst/>
          </a:prstGeom>
        </p:spPr>
      </p:pic>
      <p:pic>
        <p:nvPicPr>
          <p:cNvPr id="5" name="Picture 4"/>
          <p:cNvPicPr>
            <a:picLocks noChangeAspect="1"/>
          </p:cNvPicPr>
          <p:nvPr/>
        </p:nvPicPr>
        <p:blipFill>
          <a:blip r:embed="rId3"/>
          <a:stretch>
            <a:fillRect/>
          </a:stretch>
        </p:blipFill>
        <p:spPr>
          <a:xfrm>
            <a:off x="6071383" y="2514600"/>
            <a:ext cx="5931728" cy="3759200"/>
          </a:xfrm>
          <a:prstGeom prst="rect">
            <a:avLst/>
          </a:prstGeom>
        </p:spPr>
      </p:pic>
      <p:sp>
        <p:nvSpPr>
          <p:cNvPr id="2" name="Rectangle 1">
            <a:extLst>
              <a:ext uri="{FF2B5EF4-FFF2-40B4-BE49-F238E27FC236}">
                <a16:creationId xmlns:a16="http://schemas.microsoft.com/office/drawing/2014/main" id="{A39C9795-4E64-4986-8637-BED2F5B5896D}"/>
              </a:ext>
            </a:extLst>
          </p:cNvPr>
          <p:cNvSpPr/>
          <p:nvPr/>
        </p:nvSpPr>
        <p:spPr>
          <a:xfrm>
            <a:off x="304800" y="193873"/>
            <a:ext cx="4165600"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What are components</a:t>
            </a:r>
          </a:p>
        </p:txBody>
      </p:sp>
    </p:spTree>
    <p:extLst>
      <p:ext uri="{BB962C8B-B14F-4D97-AF65-F5344CB8AC3E}">
        <p14:creationId xmlns:p14="http://schemas.microsoft.com/office/powerpoint/2010/main" val="4048853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9130" y="177801"/>
            <a:ext cx="4838700" cy="585273"/>
          </a:xfrm>
        </p:spPr>
        <p:txBody>
          <a:bodyPr>
            <a:normAutofit/>
          </a:bodyPr>
          <a:lstStyle/>
          <a:p>
            <a:pPr marL="0" indent="0">
              <a:buNone/>
            </a:pPr>
            <a:r>
              <a:rPr lang="en-US" sz="3200" dirty="0">
                <a:solidFill>
                  <a:schemeClr val="bg1"/>
                </a:solidFill>
                <a:latin typeface="+mj-lt"/>
              </a:rPr>
              <a:t>To create a component</a:t>
            </a:r>
          </a:p>
          <a:p>
            <a:endParaRPr lang="en-US" sz="3200" dirty="0">
              <a:solidFill>
                <a:schemeClr val="bg1"/>
              </a:solidFill>
              <a:latin typeface="+mj-lt"/>
            </a:endParaRPr>
          </a:p>
        </p:txBody>
      </p:sp>
      <p:pic>
        <p:nvPicPr>
          <p:cNvPr id="5" name="Picture 4"/>
          <p:cNvPicPr>
            <a:picLocks noChangeAspect="1"/>
          </p:cNvPicPr>
          <p:nvPr/>
        </p:nvPicPr>
        <p:blipFill>
          <a:blip r:embed="rId2"/>
          <a:stretch>
            <a:fillRect/>
          </a:stretch>
        </p:blipFill>
        <p:spPr>
          <a:xfrm>
            <a:off x="1902317" y="763073"/>
            <a:ext cx="6172200" cy="1828800"/>
          </a:xfrm>
          <a:prstGeom prst="rect">
            <a:avLst/>
          </a:prstGeom>
        </p:spPr>
      </p:pic>
      <p:pic>
        <p:nvPicPr>
          <p:cNvPr id="6" name="Picture 5"/>
          <p:cNvPicPr>
            <a:picLocks noChangeAspect="1"/>
          </p:cNvPicPr>
          <p:nvPr/>
        </p:nvPicPr>
        <p:blipFill>
          <a:blip r:embed="rId3"/>
          <a:stretch>
            <a:fillRect/>
          </a:stretch>
        </p:blipFill>
        <p:spPr>
          <a:xfrm>
            <a:off x="1902317" y="2669147"/>
            <a:ext cx="6172200" cy="3586816"/>
          </a:xfrm>
          <a:prstGeom prst="rect">
            <a:avLst/>
          </a:prstGeom>
        </p:spPr>
      </p:pic>
      <p:pic>
        <p:nvPicPr>
          <p:cNvPr id="8" name="Picture 7"/>
          <p:cNvPicPr>
            <a:picLocks noChangeAspect="1"/>
          </p:cNvPicPr>
          <p:nvPr/>
        </p:nvPicPr>
        <p:blipFill>
          <a:blip r:embed="rId4"/>
          <a:stretch>
            <a:fillRect/>
          </a:stretch>
        </p:blipFill>
        <p:spPr>
          <a:xfrm>
            <a:off x="8074517" y="1738650"/>
            <a:ext cx="3876675" cy="4517313"/>
          </a:xfrm>
          <a:prstGeom prst="rect">
            <a:avLst/>
          </a:prstGeom>
        </p:spPr>
      </p:pic>
      <p:pic>
        <p:nvPicPr>
          <p:cNvPr id="9" name="Picture 8"/>
          <p:cNvPicPr>
            <a:picLocks noChangeAspect="1"/>
          </p:cNvPicPr>
          <p:nvPr/>
        </p:nvPicPr>
        <p:blipFill>
          <a:blip r:embed="rId5"/>
          <a:stretch>
            <a:fillRect/>
          </a:stretch>
        </p:blipFill>
        <p:spPr>
          <a:xfrm>
            <a:off x="8074517" y="763074"/>
            <a:ext cx="3876675" cy="898303"/>
          </a:xfrm>
          <a:prstGeom prst="rect">
            <a:avLst/>
          </a:prstGeom>
        </p:spPr>
      </p:pic>
    </p:spTree>
    <p:extLst>
      <p:ext uri="{BB962C8B-B14F-4D97-AF65-F5344CB8AC3E}">
        <p14:creationId xmlns:p14="http://schemas.microsoft.com/office/powerpoint/2010/main" val="4014518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401" y="177801"/>
            <a:ext cx="4838700" cy="609601"/>
          </a:xfrm>
        </p:spPr>
        <p:txBody>
          <a:bodyPr>
            <a:normAutofit/>
          </a:bodyPr>
          <a:lstStyle/>
          <a:p>
            <a:pPr algn="l"/>
            <a:r>
              <a:rPr lang="en-US" sz="3200" dirty="0">
                <a:solidFill>
                  <a:schemeClr val="bg1"/>
                </a:solidFill>
              </a:rPr>
              <a:t>Templates and Expressions</a:t>
            </a:r>
          </a:p>
        </p:txBody>
      </p:sp>
      <p:sp>
        <p:nvSpPr>
          <p:cNvPr id="3" name="Content Placeholder 2"/>
          <p:cNvSpPr>
            <a:spLocks noGrp="1"/>
          </p:cNvSpPr>
          <p:nvPr>
            <p:ph idx="4294967295"/>
          </p:nvPr>
        </p:nvSpPr>
        <p:spPr>
          <a:xfrm>
            <a:off x="2171701" y="1710267"/>
            <a:ext cx="6769100" cy="2937933"/>
          </a:xfrm>
        </p:spPr>
        <p:txBody>
          <a:bodyPr>
            <a:normAutofit/>
          </a:bodyPr>
          <a:lstStyle/>
          <a:p>
            <a:r>
              <a:rPr lang="en-US" sz="2400" dirty="0">
                <a:latin typeface="Arial" panose="020B0604020202020204" pitchFamily="34" charset="0"/>
                <a:cs typeface="Arial" panose="020B0604020202020204" pitchFamily="34" charset="0"/>
              </a:rPr>
              <a:t>What expression can do</a:t>
            </a:r>
          </a:p>
          <a:p>
            <a:r>
              <a:rPr lang="en-US" sz="2400" dirty="0">
                <a:latin typeface="Arial" panose="020B0604020202020204" pitchFamily="34" charset="0"/>
                <a:cs typeface="Arial" panose="020B0604020202020204" pitchFamily="34" charset="0"/>
              </a:rPr>
              <a:t>How to customize HTML templates</a:t>
            </a:r>
          </a:p>
          <a:p>
            <a:r>
              <a:rPr lang="en-US" sz="2400" dirty="0">
                <a:latin typeface="Arial" panose="020B0604020202020204" pitchFamily="34" charset="0"/>
                <a:cs typeface="Arial" panose="020B0604020202020204" pitchFamily="34" charset="0"/>
              </a:rPr>
              <a:t>CSS scoping in components</a:t>
            </a:r>
          </a:p>
        </p:txBody>
      </p:sp>
    </p:spTree>
    <p:extLst>
      <p:ext uri="{BB962C8B-B14F-4D97-AF65-F5344CB8AC3E}">
        <p14:creationId xmlns:p14="http://schemas.microsoft.com/office/powerpoint/2010/main" val="283969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1"/>
            <a:ext cx="6502400" cy="711200"/>
          </a:xfrm>
        </p:spPr>
        <p:txBody>
          <a:bodyPr>
            <a:normAutofit/>
          </a:bodyPr>
          <a:lstStyle/>
          <a:p>
            <a:pPr algn="l"/>
            <a:r>
              <a:rPr lang="en-US" sz="3200" b="1" dirty="0">
                <a:solidFill>
                  <a:schemeClr val="bg1"/>
                </a:solidFill>
              </a:rPr>
              <a:t>Templates and Expressions</a:t>
            </a:r>
          </a:p>
        </p:txBody>
      </p:sp>
      <p:sp>
        <p:nvSpPr>
          <p:cNvPr id="3" name="Content Placeholder 2"/>
          <p:cNvSpPr>
            <a:spLocks noGrp="1"/>
          </p:cNvSpPr>
          <p:nvPr>
            <p:ph idx="4294967295"/>
          </p:nvPr>
        </p:nvSpPr>
        <p:spPr>
          <a:xfrm>
            <a:off x="2171701" y="1280585"/>
            <a:ext cx="10020300" cy="4074583"/>
          </a:xfrm>
        </p:spPr>
        <p:txBody>
          <a:bodyPr>
            <a:noAutofit/>
          </a:bodyPr>
          <a:lstStyle/>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What expression can do {{syntax}}</a:t>
            </a:r>
          </a:p>
          <a:p>
            <a:r>
              <a:rPr lang="en-US" sz="2400" dirty="0">
                <a:latin typeface="Arial" panose="020B0604020202020204" pitchFamily="34" charset="0"/>
                <a:cs typeface="Arial" panose="020B0604020202020204" pitchFamily="34" charset="0"/>
              </a:rPr>
              <a:t>Expressions binds data from your model to your HTML template</a:t>
            </a:r>
          </a:p>
          <a:p>
            <a:pPr lvl="1"/>
            <a:r>
              <a:rPr lang="en-US" dirty="0">
                <a:latin typeface="Arial" panose="020B0604020202020204" pitchFamily="34" charset="0"/>
                <a:cs typeface="Arial" panose="020B0604020202020204" pitchFamily="34" charset="0"/>
              </a:rPr>
              <a:t>When the data changes, the HTML gets automatically refreshed</a:t>
            </a:r>
          </a:p>
          <a:p>
            <a:r>
              <a:rPr lang="en-US" sz="2400" dirty="0">
                <a:latin typeface="Arial" panose="020B0604020202020204" pitchFamily="34" charset="0"/>
                <a:cs typeface="Arial" panose="020B0604020202020204" pitchFamily="34" charset="0"/>
              </a:rPr>
              <a:t>Expressions run in the context of your component</a:t>
            </a:r>
          </a:p>
          <a:p>
            <a:pPr lvl="1"/>
            <a:r>
              <a:rPr lang="en-US" dirty="0">
                <a:latin typeface="Arial" panose="020B0604020202020204" pitchFamily="34" charset="0"/>
                <a:cs typeface="Arial" panose="020B0604020202020204" pitchFamily="34" charset="0"/>
              </a:rPr>
              <a:t>Any method or property of your component class can be used in an expression</a:t>
            </a:r>
          </a:p>
          <a:p>
            <a:r>
              <a:rPr lang="en-US" sz="2400" dirty="0">
                <a:latin typeface="Arial" panose="020B0604020202020204" pitchFamily="34" charset="0"/>
                <a:cs typeface="Arial" panose="020B0604020202020204" pitchFamily="34" charset="0"/>
              </a:rPr>
              <a:t>Expressions can use regular JavaScript features like appending text or defining conditions using the ternary operator – condition ? Then : else</a:t>
            </a:r>
          </a:p>
        </p:txBody>
      </p:sp>
    </p:spTree>
    <p:extLst>
      <p:ext uri="{BB962C8B-B14F-4D97-AF65-F5344CB8AC3E}">
        <p14:creationId xmlns:p14="http://schemas.microsoft.com/office/powerpoint/2010/main" val="3112196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12853" y="1225103"/>
            <a:ext cx="5476875" cy="4667451"/>
          </a:xfrm>
          <a:prstGeom prst="rect">
            <a:avLst/>
          </a:prstGeom>
        </p:spPr>
      </p:pic>
      <p:pic>
        <p:nvPicPr>
          <p:cNvPr id="8" name="Picture 7"/>
          <p:cNvPicPr>
            <a:picLocks noChangeAspect="1"/>
          </p:cNvPicPr>
          <p:nvPr/>
        </p:nvPicPr>
        <p:blipFill>
          <a:blip r:embed="rId3"/>
          <a:stretch>
            <a:fillRect/>
          </a:stretch>
        </p:blipFill>
        <p:spPr>
          <a:xfrm>
            <a:off x="6889727" y="1225104"/>
            <a:ext cx="3638551" cy="523875"/>
          </a:xfrm>
          <a:prstGeom prst="rect">
            <a:avLst/>
          </a:prstGeom>
        </p:spPr>
      </p:pic>
      <p:pic>
        <p:nvPicPr>
          <p:cNvPr id="9" name="Picture 8"/>
          <p:cNvPicPr>
            <a:picLocks noChangeAspect="1"/>
          </p:cNvPicPr>
          <p:nvPr/>
        </p:nvPicPr>
        <p:blipFill>
          <a:blip r:embed="rId4"/>
          <a:stretch>
            <a:fillRect/>
          </a:stretch>
        </p:blipFill>
        <p:spPr>
          <a:xfrm>
            <a:off x="6889728" y="1863481"/>
            <a:ext cx="4105275" cy="581025"/>
          </a:xfrm>
          <a:prstGeom prst="rect">
            <a:avLst/>
          </a:prstGeom>
        </p:spPr>
      </p:pic>
      <p:pic>
        <p:nvPicPr>
          <p:cNvPr id="10" name="Picture 9"/>
          <p:cNvPicPr>
            <a:picLocks noChangeAspect="1"/>
          </p:cNvPicPr>
          <p:nvPr/>
        </p:nvPicPr>
        <p:blipFill>
          <a:blip r:embed="rId5"/>
          <a:stretch>
            <a:fillRect/>
          </a:stretch>
        </p:blipFill>
        <p:spPr>
          <a:xfrm>
            <a:off x="7161190" y="2444504"/>
            <a:ext cx="3562351" cy="3448051"/>
          </a:xfrm>
          <a:prstGeom prst="rect">
            <a:avLst/>
          </a:prstGeom>
        </p:spPr>
      </p:pic>
      <p:sp>
        <p:nvSpPr>
          <p:cNvPr id="11" name="TextBox 10"/>
          <p:cNvSpPr txBox="1"/>
          <p:nvPr/>
        </p:nvSpPr>
        <p:spPr>
          <a:xfrm>
            <a:off x="101601" y="283335"/>
            <a:ext cx="7548452" cy="584775"/>
          </a:xfrm>
          <a:prstGeom prst="rect">
            <a:avLst/>
          </a:prstGeom>
          <a:noFill/>
        </p:spPr>
        <p:txBody>
          <a:bodyPr wrap="square" rtlCol="0">
            <a:spAutoFit/>
          </a:bodyPr>
          <a:lstStyle/>
          <a:p>
            <a:r>
              <a:rPr lang="en-US" sz="3200" b="1" dirty="0">
                <a:solidFill>
                  <a:schemeClr val="bg1"/>
                </a:solidFill>
              </a:rPr>
              <a:t>Typical Expressions</a:t>
            </a:r>
          </a:p>
        </p:txBody>
      </p:sp>
    </p:spTree>
    <p:extLst>
      <p:ext uri="{BB962C8B-B14F-4D97-AF65-F5344CB8AC3E}">
        <p14:creationId xmlns:p14="http://schemas.microsoft.com/office/powerpoint/2010/main" val="901925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293599"/>
            <a:ext cx="5892800" cy="584775"/>
          </a:xfrm>
          <a:prstGeom prst="rect">
            <a:avLst/>
          </a:prstGeom>
          <a:noFill/>
        </p:spPr>
        <p:txBody>
          <a:bodyPr wrap="square" rtlCol="0">
            <a:spAutoFit/>
          </a:bodyPr>
          <a:lstStyle/>
          <a:p>
            <a:r>
              <a:rPr lang="en-US" sz="3200" b="1" dirty="0">
                <a:solidFill>
                  <a:schemeClr val="bg1"/>
                </a:solidFill>
              </a:rPr>
              <a:t>Typical HTML Templates</a:t>
            </a:r>
          </a:p>
        </p:txBody>
      </p:sp>
      <p:pic>
        <p:nvPicPr>
          <p:cNvPr id="5" name="Picture 4"/>
          <p:cNvPicPr>
            <a:picLocks noChangeAspect="1"/>
          </p:cNvPicPr>
          <p:nvPr/>
        </p:nvPicPr>
        <p:blipFill>
          <a:blip r:embed="rId2"/>
          <a:stretch>
            <a:fillRect/>
          </a:stretch>
        </p:blipFill>
        <p:spPr>
          <a:xfrm>
            <a:off x="1661375" y="1354571"/>
            <a:ext cx="4344863" cy="4686991"/>
          </a:xfrm>
          <a:prstGeom prst="rect">
            <a:avLst/>
          </a:prstGeom>
        </p:spPr>
      </p:pic>
      <p:pic>
        <p:nvPicPr>
          <p:cNvPr id="6" name="Picture 5"/>
          <p:cNvPicPr>
            <a:picLocks noChangeAspect="1"/>
          </p:cNvPicPr>
          <p:nvPr/>
        </p:nvPicPr>
        <p:blipFill>
          <a:blip r:embed="rId3"/>
          <a:stretch>
            <a:fillRect/>
          </a:stretch>
        </p:blipFill>
        <p:spPr>
          <a:xfrm>
            <a:off x="6291331" y="1032595"/>
            <a:ext cx="4345020" cy="714567"/>
          </a:xfrm>
          <a:prstGeom prst="rect">
            <a:avLst/>
          </a:prstGeom>
        </p:spPr>
      </p:pic>
      <p:pic>
        <p:nvPicPr>
          <p:cNvPr id="7" name="Picture 6"/>
          <p:cNvPicPr>
            <a:picLocks noChangeAspect="1"/>
          </p:cNvPicPr>
          <p:nvPr/>
        </p:nvPicPr>
        <p:blipFill>
          <a:blip r:embed="rId4"/>
          <a:stretch>
            <a:fillRect/>
          </a:stretch>
        </p:blipFill>
        <p:spPr>
          <a:xfrm>
            <a:off x="6302455" y="1747161"/>
            <a:ext cx="4345020" cy="4414171"/>
          </a:xfrm>
          <a:prstGeom prst="rect">
            <a:avLst/>
          </a:prstGeom>
        </p:spPr>
      </p:pic>
    </p:spTree>
    <p:extLst>
      <p:ext uri="{BB962C8B-B14F-4D97-AF65-F5344CB8AC3E}">
        <p14:creationId xmlns:p14="http://schemas.microsoft.com/office/powerpoint/2010/main" val="126537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730" y="206994"/>
            <a:ext cx="5997261" cy="584775"/>
          </a:xfrm>
          <a:prstGeom prst="rect">
            <a:avLst/>
          </a:prstGeom>
          <a:noFill/>
        </p:spPr>
        <p:txBody>
          <a:bodyPr wrap="square" rtlCol="0">
            <a:spAutoFit/>
          </a:bodyPr>
          <a:lstStyle/>
          <a:p>
            <a:r>
              <a:rPr lang="en-US" sz="3200" b="1" dirty="0">
                <a:solidFill>
                  <a:schemeClr val="bg1"/>
                </a:solidFill>
              </a:rPr>
              <a:t>Typical CSS Templates</a:t>
            </a:r>
          </a:p>
        </p:txBody>
      </p:sp>
      <p:pic>
        <p:nvPicPr>
          <p:cNvPr id="6" name="Picture 5"/>
          <p:cNvPicPr>
            <a:picLocks noChangeAspect="1"/>
          </p:cNvPicPr>
          <p:nvPr/>
        </p:nvPicPr>
        <p:blipFill>
          <a:blip r:embed="rId2"/>
          <a:stretch>
            <a:fillRect/>
          </a:stretch>
        </p:blipFill>
        <p:spPr>
          <a:xfrm>
            <a:off x="1569296" y="1073005"/>
            <a:ext cx="4995043" cy="4911539"/>
          </a:xfrm>
          <a:prstGeom prst="rect">
            <a:avLst/>
          </a:prstGeom>
        </p:spPr>
      </p:pic>
      <p:pic>
        <p:nvPicPr>
          <p:cNvPr id="7" name="Picture 6"/>
          <p:cNvPicPr>
            <a:picLocks noChangeAspect="1"/>
          </p:cNvPicPr>
          <p:nvPr/>
        </p:nvPicPr>
        <p:blipFill>
          <a:blip r:embed="rId3"/>
          <a:stretch>
            <a:fillRect/>
          </a:stretch>
        </p:blipFill>
        <p:spPr>
          <a:xfrm>
            <a:off x="6564341" y="976823"/>
            <a:ext cx="4690777" cy="709955"/>
          </a:xfrm>
          <a:prstGeom prst="rect">
            <a:avLst/>
          </a:prstGeom>
        </p:spPr>
      </p:pic>
      <p:pic>
        <p:nvPicPr>
          <p:cNvPr id="8" name="Picture 7"/>
          <p:cNvPicPr>
            <a:picLocks noChangeAspect="1"/>
          </p:cNvPicPr>
          <p:nvPr/>
        </p:nvPicPr>
        <p:blipFill>
          <a:blip r:embed="rId4"/>
          <a:stretch>
            <a:fillRect/>
          </a:stretch>
        </p:blipFill>
        <p:spPr>
          <a:xfrm>
            <a:off x="6564341" y="1686778"/>
            <a:ext cx="4690777" cy="4297767"/>
          </a:xfrm>
          <a:prstGeom prst="rect">
            <a:avLst/>
          </a:prstGeom>
        </p:spPr>
      </p:pic>
    </p:spTree>
    <p:extLst>
      <p:ext uri="{BB962C8B-B14F-4D97-AF65-F5344CB8AC3E}">
        <p14:creationId xmlns:p14="http://schemas.microsoft.com/office/powerpoint/2010/main" val="1721377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866900"/>
            <a:ext cx="10020300"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Templates and Expression make our HTML code dynamic</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Expressions are JavaScript that runs on every time our data model gets updated.</a:t>
            </a:r>
          </a:p>
          <a:p>
            <a:r>
              <a:rPr lang="en-US" sz="2400" dirty="0">
                <a:latin typeface="Arial" panose="020B0604020202020204" pitchFamily="34" charset="0"/>
                <a:cs typeface="Arial" panose="020B0604020202020204" pitchFamily="34" charset="0"/>
              </a:rPr>
              <a:t>Templates use expressions to make the HTML dynamic.</a:t>
            </a:r>
          </a:p>
          <a:p>
            <a:r>
              <a:rPr lang="en-US" sz="2400" dirty="0">
                <a:latin typeface="Arial" panose="020B0604020202020204" pitchFamily="34" charset="0"/>
                <a:cs typeface="Arial" panose="020B0604020202020204" pitchFamily="34" charset="0"/>
              </a:rPr>
              <a:t>Both HTML and CSS are scoped at the component level.</a:t>
            </a:r>
          </a:p>
        </p:txBody>
      </p:sp>
      <p:sp>
        <p:nvSpPr>
          <p:cNvPr id="2" name="Rectangle 1">
            <a:extLst>
              <a:ext uri="{FF2B5EF4-FFF2-40B4-BE49-F238E27FC236}">
                <a16:creationId xmlns:a16="http://schemas.microsoft.com/office/drawing/2014/main" id="{192E43E0-5A18-4466-BA43-A2A839F3C503}"/>
              </a:ext>
            </a:extLst>
          </p:cNvPr>
          <p:cNvSpPr/>
          <p:nvPr/>
        </p:nvSpPr>
        <p:spPr>
          <a:xfrm>
            <a:off x="203200" y="279400"/>
            <a:ext cx="4492192" cy="502766"/>
          </a:xfrm>
          <a:prstGeom prst="rect">
            <a:avLst/>
          </a:prstGeom>
        </p:spPr>
        <p:txBody>
          <a:bodyPr wrap="none">
            <a:spAutoFit/>
          </a:bodyPr>
          <a:lstStyle/>
          <a:p>
            <a:r>
              <a:rPr lang="en-US" sz="2667" b="1" dirty="0">
                <a:solidFill>
                  <a:schemeClr val="bg1"/>
                </a:solidFill>
                <a:latin typeface="Arial" panose="020B0604020202020204" pitchFamily="34" charset="0"/>
                <a:cs typeface="Arial" panose="020B0604020202020204" pitchFamily="34" charset="0"/>
              </a:rPr>
              <a:t>Templates and Expression</a:t>
            </a:r>
            <a:endParaRPr lang="en-US" sz="2667" dirty="0">
              <a:solidFill>
                <a:schemeClr val="bg1"/>
              </a:solidFill>
            </a:endParaRPr>
          </a:p>
        </p:txBody>
      </p:sp>
    </p:spTree>
    <p:extLst>
      <p:ext uri="{BB962C8B-B14F-4D97-AF65-F5344CB8AC3E}">
        <p14:creationId xmlns:p14="http://schemas.microsoft.com/office/powerpoint/2010/main" val="363839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arth.patel\Desktop\Master-3-01.jpg"/>
          <p:cNvPicPr>
            <a:picLocks noChangeAspect="1" noChangeArrowheads="1"/>
          </p:cNvPicPr>
          <p:nvPr/>
        </p:nvPicPr>
        <p:blipFill>
          <a:blip r:embed="rId2" cstate="print"/>
          <a:srcRect/>
          <a:stretch>
            <a:fillRect/>
          </a:stretch>
        </p:blipFill>
        <p:spPr bwMode="auto">
          <a:xfrm>
            <a:off x="0" y="0"/>
            <a:ext cx="12192000" cy="6860117"/>
          </a:xfrm>
          <a:prstGeom prst="rect">
            <a:avLst/>
          </a:prstGeom>
          <a:noFill/>
        </p:spPr>
      </p:pic>
      <p:sp>
        <p:nvSpPr>
          <p:cNvPr id="6" name="Rectangle 5"/>
          <p:cNvSpPr/>
          <p:nvPr/>
        </p:nvSpPr>
        <p:spPr>
          <a:xfrm>
            <a:off x="114730" y="134902"/>
            <a:ext cx="6696847" cy="584775"/>
          </a:xfrm>
          <a:prstGeom prst="rect">
            <a:avLst/>
          </a:prstGeom>
        </p:spPr>
        <p:txBody>
          <a:bodyPr wrap="square">
            <a:spAutoFit/>
          </a:bodyPr>
          <a:lstStyle/>
          <a:p>
            <a:r>
              <a:rPr lang="en-US" sz="3200" b="1" dirty="0">
                <a:solidFill>
                  <a:schemeClr val="bg1"/>
                </a:solidFill>
                <a:latin typeface="+mj-lt"/>
              </a:rPr>
              <a:t>Angular Roadmap</a:t>
            </a:r>
            <a:endParaRPr lang="en-IN" sz="3200" dirty="0">
              <a:solidFill>
                <a:schemeClr val="bg1"/>
              </a:solidFill>
              <a:latin typeface="+mj-lt"/>
            </a:endParaRPr>
          </a:p>
        </p:txBody>
      </p:sp>
      <p:pic>
        <p:nvPicPr>
          <p:cNvPr id="2" name="Picture 1">
            <a:extLst>
              <a:ext uri="{FF2B5EF4-FFF2-40B4-BE49-F238E27FC236}">
                <a16:creationId xmlns:a16="http://schemas.microsoft.com/office/drawing/2014/main" id="{DC0AB098-A5CE-6A4C-AD91-725CC78C8575}"/>
              </a:ext>
            </a:extLst>
          </p:cNvPr>
          <p:cNvPicPr>
            <a:picLocks noChangeAspect="1"/>
          </p:cNvPicPr>
          <p:nvPr/>
        </p:nvPicPr>
        <p:blipFill>
          <a:blip r:embed="rId3"/>
          <a:stretch>
            <a:fillRect/>
          </a:stretch>
        </p:blipFill>
        <p:spPr>
          <a:xfrm>
            <a:off x="2091267" y="1761067"/>
            <a:ext cx="8009467" cy="3335867"/>
          </a:xfrm>
          <a:prstGeom prst="rect">
            <a:avLst/>
          </a:prstGeom>
        </p:spPr>
      </p:pic>
    </p:spTree>
    <p:extLst>
      <p:ext uri="{BB962C8B-B14F-4D97-AF65-F5344CB8AC3E}">
        <p14:creationId xmlns:p14="http://schemas.microsoft.com/office/powerpoint/2010/main" val="1266794502"/>
      </p:ext>
    </p:extLst>
  </p:cSld>
  <p:clrMapOvr>
    <a:masterClrMapping/>
  </p:clrMapOvr>
  <p:transition advTm="887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77800"/>
            <a:ext cx="6159500" cy="609600"/>
          </a:xfrm>
        </p:spPr>
        <p:txBody>
          <a:bodyPr>
            <a:normAutofit/>
          </a:bodyPr>
          <a:lstStyle/>
          <a:p>
            <a:pPr algn="l"/>
            <a:r>
              <a:rPr lang="en-US" sz="3200" b="1" dirty="0">
                <a:solidFill>
                  <a:schemeClr val="bg1"/>
                </a:solidFill>
              </a:rPr>
              <a:t>Different Types of Data Bindings</a:t>
            </a:r>
          </a:p>
        </p:txBody>
      </p:sp>
      <p:sp>
        <p:nvSpPr>
          <p:cNvPr id="3" name="Content Placeholder 2"/>
          <p:cNvSpPr>
            <a:spLocks noGrp="1"/>
          </p:cNvSpPr>
          <p:nvPr>
            <p:ph idx="4294967295"/>
          </p:nvPr>
        </p:nvSpPr>
        <p:spPr>
          <a:xfrm>
            <a:off x="2173818" y="1107018"/>
            <a:ext cx="9408583" cy="4684183"/>
          </a:xfrm>
        </p:spPr>
        <p:txBody>
          <a:bodyPr>
            <a:normAutofit/>
          </a:bodyPr>
          <a:lstStyle/>
          <a:p>
            <a:r>
              <a:rPr lang="en-US" sz="2400" dirty="0">
                <a:latin typeface="Arial" panose="020B0604020202020204" pitchFamily="34" charset="0"/>
                <a:cs typeface="Arial" panose="020B0604020202020204" pitchFamily="34" charset="0"/>
              </a:rPr>
              <a:t>One-way data bindings with [] and {{ }}</a:t>
            </a:r>
          </a:p>
          <a:p>
            <a:r>
              <a:rPr lang="en-US" sz="2400" dirty="0">
                <a:latin typeface="Arial" panose="020B0604020202020204" pitchFamily="34" charset="0"/>
                <a:cs typeface="Arial" panose="020B0604020202020204" pitchFamily="34" charset="0"/>
              </a:rPr>
              <a:t>One-way data bindings with ()</a:t>
            </a:r>
          </a:p>
          <a:p>
            <a:r>
              <a:rPr lang="en-US" sz="2400" dirty="0">
                <a:latin typeface="Arial" panose="020B0604020202020204" pitchFamily="34" charset="0"/>
                <a:cs typeface="Arial" panose="020B0604020202020204" pitchFamily="34" charset="0"/>
              </a:rPr>
              <a:t>Two-way data bindings with [(</a:t>
            </a:r>
            <a:r>
              <a:rPr lang="en-US" sz="2400" dirty="0" err="1">
                <a:latin typeface="Arial" panose="020B0604020202020204" pitchFamily="34" charset="0"/>
                <a:cs typeface="Arial" panose="020B0604020202020204" pitchFamily="34" charset="0"/>
              </a:rPr>
              <a:t>ngModel</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Expressions {{ }} and bindings with [] are one-way data bindings</a:t>
            </a:r>
          </a:p>
          <a:p>
            <a:r>
              <a:rPr lang="en-US" sz="2400" dirty="0">
                <a:latin typeface="Arial" panose="020B0604020202020204" pitchFamily="34" charset="0"/>
                <a:cs typeface="Arial" panose="020B0604020202020204" pitchFamily="34" charset="0"/>
              </a:rPr>
              <a:t>Event bindings with () are one-way data bindings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ngModel</a:t>
            </a:r>
            <a:r>
              <a:rPr lang="en-US" sz="2400" dirty="0">
                <a:latin typeface="Arial" panose="020B0604020202020204" pitchFamily="34" charset="0"/>
                <a:cs typeface="Arial" panose="020B0604020202020204" pitchFamily="34" charset="0"/>
              </a:rPr>
              <a:t>)] works both ways</a:t>
            </a:r>
          </a:p>
        </p:txBody>
      </p:sp>
    </p:spTree>
    <p:extLst>
      <p:ext uri="{BB962C8B-B14F-4D97-AF65-F5344CB8AC3E}">
        <p14:creationId xmlns:p14="http://schemas.microsoft.com/office/powerpoint/2010/main" val="2178985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2418" y="780544"/>
            <a:ext cx="11027164" cy="5689600"/>
          </a:xfrm>
        </p:spPr>
        <p:txBody>
          <a:bodyPr>
            <a:noAutofit/>
          </a:bodyPr>
          <a:lstStyle/>
          <a:p>
            <a:pPr marL="0" indent="0">
              <a:buNone/>
            </a:pPr>
            <a:r>
              <a:rPr lang="en-US" sz="2133" b="1" dirty="0">
                <a:latin typeface="Arial" panose="020B0604020202020204" pitchFamily="34" charset="0"/>
                <a:cs typeface="Arial" panose="020B0604020202020204" pitchFamily="34" charset="0"/>
              </a:rPr>
              <a:t>One-way data-bindings with [] and {{ }}</a:t>
            </a:r>
          </a:p>
          <a:p>
            <a:r>
              <a:rPr lang="en-US" sz="2133" dirty="0">
                <a:latin typeface="Arial" panose="020B0604020202020204" pitchFamily="34" charset="0"/>
                <a:cs typeface="Arial" panose="020B0604020202020204" pitchFamily="34" charset="0"/>
              </a:rPr>
              <a:t>Square brackets [] can be used to bind a component property to an HTML property</a:t>
            </a:r>
          </a:p>
          <a:p>
            <a:pPr lvl="1"/>
            <a:r>
              <a:rPr lang="en-US" sz="2133" dirty="0">
                <a:latin typeface="Arial" panose="020B0604020202020204" pitchFamily="34" charset="0"/>
                <a:cs typeface="Arial" panose="020B0604020202020204" pitchFamily="34" charset="0"/>
              </a:rPr>
              <a:t>For instance:</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Expressions with {{ }} work the same way</a:t>
            </a:r>
          </a:p>
          <a:p>
            <a:pPr lvl="1"/>
            <a:r>
              <a:rPr lang="en-US" sz="2133" dirty="0">
                <a:latin typeface="Arial" panose="020B0604020202020204" pitchFamily="34" charset="0"/>
                <a:cs typeface="Arial" panose="020B0604020202020204" pitchFamily="34" charset="0"/>
              </a:rPr>
              <a:t>The Main difference is that expressions can be used everywhere, not only on HTML properties:</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Parentheses () can be used to register an event listener</a:t>
            </a:r>
          </a:p>
          <a:p>
            <a:pPr lvl="1"/>
            <a:r>
              <a:rPr lang="en-US" sz="2133" dirty="0">
                <a:latin typeface="Arial" panose="020B0604020202020204" pitchFamily="34" charset="0"/>
                <a:cs typeface="Arial" panose="020B0604020202020204" pitchFamily="34" charset="0"/>
              </a:rPr>
              <a:t>For instance:</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Parentheses define a data-binding from the HTML to your component</a:t>
            </a:r>
          </a:p>
          <a:p>
            <a:r>
              <a:rPr lang="en-US" sz="2133" dirty="0">
                <a:latin typeface="Arial" panose="020B0604020202020204" pitchFamily="34" charset="0"/>
                <a:cs typeface="Arial" panose="020B0604020202020204" pitchFamily="34" charset="0"/>
              </a:rPr>
              <a:t>Square brackets and expressions define a data-binding from your component to the HTML</a:t>
            </a:r>
          </a:p>
          <a:p>
            <a:r>
              <a:rPr lang="en-US" sz="2133" dirty="0">
                <a:latin typeface="Arial" panose="020B0604020202020204" pitchFamily="34" charset="0"/>
                <a:cs typeface="Arial" panose="020B0604020202020204" pitchFamily="34" charset="0"/>
              </a:rPr>
              <a:t>That’s why all of them are one-way data bindings</a:t>
            </a:r>
          </a:p>
        </p:txBody>
      </p:sp>
      <p:pic>
        <p:nvPicPr>
          <p:cNvPr id="4" name="Picture 3"/>
          <p:cNvPicPr>
            <a:picLocks noChangeAspect="1"/>
          </p:cNvPicPr>
          <p:nvPr/>
        </p:nvPicPr>
        <p:blipFill>
          <a:blip r:embed="rId2"/>
          <a:stretch>
            <a:fillRect/>
          </a:stretch>
        </p:blipFill>
        <p:spPr>
          <a:xfrm>
            <a:off x="1828800" y="1971226"/>
            <a:ext cx="5943600" cy="333375"/>
          </a:xfrm>
          <a:prstGeom prst="rect">
            <a:avLst/>
          </a:prstGeom>
        </p:spPr>
      </p:pic>
      <p:pic>
        <p:nvPicPr>
          <p:cNvPr id="5" name="Picture 4"/>
          <p:cNvPicPr>
            <a:picLocks noChangeAspect="1"/>
          </p:cNvPicPr>
          <p:nvPr/>
        </p:nvPicPr>
        <p:blipFill>
          <a:blip r:embed="rId3"/>
          <a:stretch>
            <a:fillRect/>
          </a:stretch>
        </p:blipFill>
        <p:spPr>
          <a:xfrm>
            <a:off x="2438400" y="3583095"/>
            <a:ext cx="3276600" cy="266700"/>
          </a:xfrm>
          <a:prstGeom prst="rect">
            <a:avLst/>
          </a:prstGeom>
        </p:spPr>
      </p:pic>
      <p:pic>
        <p:nvPicPr>
          <p:cNvPr id="6" name="Picture 5"/>
          <p:cNvPicPr>
            <a:picLocks noChangeAspect="1"/>
          </p:cNvPicPr>
          <p:nvPr/>
        </p:nvPicPr>
        <p:blipFill>
          <a:blip r:embed="rId4"/>
          <a:stretch>
            <a:fillRect/>
          </a:stretch>
        </p:blipFill>
        <p:spPr>
          <a:xfrm>
            <a:off x="2133600" y="4648200"/>
            <a:ext cx="6715125" cy="314325"/>
          </a:xfrm>
          <a:prstGeom prst="rect">
            <a:avLst/>
          </a:prstGeom>
        </p:spPr>
      </p:pic>
      <p:sp>
        <p:nvSpPr>
          <p:cNvPr id="2" name="Rectangle 1">
            <a:extLst>
              <a:ext uri="{FF2B5EF4-FFF2-40B4-BE49-F238E27FC236}">
                <a16:creationId xmlns:a16="http://schemas.microsoft.com/office/drawing/2014/main" id="{5F0F6B59-53FC-4E7B-9E66-C0C52E7861B9}"/>
              </a:ext>
            </a:extLst>
          </p:cNvPr>
          <p:cNvSpPr/>
          <p:nvPr/>
        </p:nvSpPr>
        <p:spPr>
          <a:xfrm>
            <a:off x="274971" y="217386"/>
            <a:ext cx="3997569"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One-way data-bindings </a:t>
            </a:r>
            <a:endParaRPr lang="en-US" sz="3200" dirty="0">
              <a:solidFill>
                <a:schemeClr val="bg1"/>
              </a:solidFill>
              <a:latin typeface="+mj-lt"/>
            </a:endParaRPr>
          </a:p>
        </p:txBody>
      </p:sp>
    </p:spTree>
    <p:extLst>
      <p:ext uri="{BB962C8B-B14F-4D97-AF65-F5344CB8AC3E}">
        <p14:creationId xmlns:p14="http://schemas.microsoft.com/office/powerpoint/2010/main" val="3948691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44801" y="1397000"/>
            <a:ext cx="7147775" cy="4714875"/>
          </a:xfrm>
          <a:prstGeom prst="rect">
            <a:avLst/>
          </a:prstGeom>
        </p:spPr>
      </p:pic>
    </p:spTree>
    <p:extLst>
      <p:ext uri="{BB962C8B-B14F-4D97-AF65-F5344CB8AC3E}">
        <p14:creationId xmlns:p14="http://schemas.microsoft.com/office/powerpoint/2010/main" val="2518233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279400"/>
            <a:ext cx="6807200" cy="508001"/>
          </a:xfrm>
        </p:spPr>
        <p:txBody>
          <a:bodyPr>
            <a:normAutofit fontScale="90000"/>
          </a:bodyPr>
          <a:lstStyle/>
          <a:p>
            <a:pPr algn="l"/>
            <a:r>
              <a:rPr lang="en-US" sz="3200" b="1" dirty="0">
                <a:solidFill>
                  <a:schemeClr val="bg1"/>
                </a:solidFill>
              </a:rPr>
              <a:t>Most Important Angular Directives</a:t>
            </a:r>
          </a:p>
        </p:txBody>
      </p:sp>
      <p:sp>
        <p:nvSpPr>
          <p:cNvPr id="3" name="Content Placeholder 2"/>
          <p:cNvSpPr>
            <a:spLocks noGrp="1"/>
          </p:cNvSpPr>
          <p:nvPr>
            <p:ph idx="4294967295"/>
          </p:nvPr>
        </p:nvSpPr>
        <p:spPr>
          <a:xfrm>
            <a:off x="2173818" y="2275418"/>
            <a:ext cx="7376583" cy="2347383"/>
          </a:xfrm>
        </p:spPr>
        <p:txBody>
          <a:bodyPr>
            <a:normAutofit/>
          </a:bodyPr>
          <a:lstStyle/>
          <a:p>
            <a:r>
              <a:rPr lang="en-US" sz="2400" dirty="0">
                <a:latin typeface="Arial" panose="020B0604020202020204" pitchFamily="34" charset="0"/>
                <a:cs typeface="Arial" panose="020B0604020202020204" pitchFamily="34" charset="0"/>
              </a:rPr>
              <a:t>What are directives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nglf</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ngSwitch</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ngClass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237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33600" y="1295400"/>
            <a:ext cx="8839200" cy="2133600"/>
          </a:xfrm>
        </p:spPr>
        <p:txBody>
          <a:bodyPr>
            <a:normAutofit/>
          </a:bodyPr>
          <a:lstStyle/>
          <a:p>
            <a:pPr marL="0" indent="0">
              <a:buNone/>
            </a:pP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ngFor</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is a structural directive</a:t>
            </a:r>
          </a:p>
          <a:p>
            <a:r>
              <a:rPr lang="en-US" sz="2400" dirty="0">
                <a:latin typeface="Arial" panose="020B0604020202020204" pitchFamily="34" charset="0"/>
                <a:cs typeface="Arial" panose="020B0604020202020204" pitchFamily="34" charset="0"/>
              </a:rPr>
              <a:t>Equivalent of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t>
            </a:r>
            <a:r>
              <a:rPr lang="en-US" sz="2400" dirty="0">
                <a:latin typeface="Arial" panose="020B0604020202020204" pitchFamily="34" charset="0"/>
                <a:cs typeface="Arial" panose="020B0604020202020204" pitchFamily="34" charset="0"/>
              </a:rPr>
              <a:t>-repeat</a:t>
            </a:r>
          </a:p>
          <a:p>
            <a:r>
              <a:rPr lang="en-US" sz="2400" dirty="0">
                <a:latin typeface="Arial" panose="020B0604020202020204" pitchFamily="34" charset="0"/>
                <a:cs typeface="Arial" panose="020B0604020202020204" pitchFamily="34" charset="0"/>
              </a:rPr>
              <a:t>A loop to iterate through data model items:</a:t>
            </a:r>
          </a:p>
        </p:txBody>
      </p:sp>
      <p:pic>
        <p:nvPicPr>
          <p:cNvPr id="4" name="Picture 3"/>
          <p:cNvPicPr>
            <a:picLocks noChangeAspect="1"/>
          </p:cNvPicPr>
          <p:nvPr/>
        </p:nvPicPr>
        <p:blipFill>
          <a:blip r:embed="rId2"/>
          <a:stretch>
            <a:fillRect/>
          </a:stretch>
        </p:blipFill>
        <p:spPr>
          <a:xfrm>
            <a:off x="2336801" y="3733801"/>
            <a:ext cx="7765961" cy="2279560"/>
          </a:xfrm>
          <a:prstGeom prst="rect">
            <a:avLst/>
          </a:prstGeom>
        </p:spPr>
      </p:pic>
      <p:sp>
        <p:nvSpPr>
          <p:cNvPr id="2" name="Rectangle 1">
            <a:extLst>
              <a:ext uri="{FF2B5EF4-FFF2-40B4-BE49-F238E27FC236}">
                <a16:creationId xmlns:a16="http://schemas.microsoft.com/office/drawing/2014/main" id="{6D51F1F3-7720-45EF-AD51-3D152E027247}"/>
              </a:ext>
            </a:extLst>
          </p:cNvPr>
          <p:cNvSpPr/>
          <p:nvPr/>
        </p:nvSpPr>
        <p:spPr>
          <a:xfrm>
            <a:off x="304801" y="229086"/>
            <a:ext cx="2638799"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ngFor</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3367036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638759" y="1193800"/>
            <a:ext cx="4944533" cy="4817533"/>
          </a:xfrm>
          <a:prstGeom prst="rect">
            <a:avLst/>
          </a:prstGeom>
        </p:spPr>
      </p:pic>
      <p:sp>
        <p:nvSpPr>
          <p:cNvPr id="8" name="TextBox 7"/>
          <p:cNvSpPr txBox="1"/>
          <p:nvPr/>
        </p:nvSpPr>
        <p:spPr>
          <a:xfrm>
            <a:off x="203201" y="231114"/>
            <a:ext cx="7652913" cy="584775"/>
          </a:xfrm>
          <a:prstGeom prst="rect">
            <a:avLst/>
          </a:prstGeom>
          <a:noFill/>
        </p:spPr>
        <p:txBody>
          <a:bodyPr wrap="square" rtlCol="0">
            <a:spAutoFit/>
          </a:bodyPr>
          <a:lstStyle/>
          <a:p>
            <a:r>
              <a:rPr lang="en-US" sz="3200" dirty="0">
                <a:solidFill>
                  <a:schemeClr val="bg1"/>
                </a:solidFill>
                <a:latin typeface="+mj-lt"/>
              </a:rPr>
              <a:t>Typical </a:t>
            </a:r>
            <a:r>
              <a:rPr lang="en-US" sz="3200" dirty="0" err="1">
                <a:solidFill>
                  <a:schemeClr val="bg1"/>
                </a:solidFill>
                <a:latin typeface="+mj-lt"/>
              </a:rPr>
              <a:t>ngFor</a:t>
            </a:r>
            <a:r>
              <a:rPr lang="en-US" sz="3200" dirty="0">
                <a:solidFill>
                  <a:schemeClr val="bg1"/>
                </a:solidFill>
                <a:latin typeface="+mj-lt"/>
              </a:rPr>
              <a:t> directive</a:t>
            </a:r>
          </a:p>
        </p:txBody>
      </p:sp>
    </p:spTree>
    <p:extLst>
      <p:ext uri="{BB962C8B-B14F-4D97-AF65-F5344CB8AC3E}">
        <p14:creationId xmlns:p14="http://schemas.microsoft.com/office/powerpoint/2010/main" val="2207749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1" y="1526144"/>
            <a:ext cx="10018183" cy="2106056"/>
          </a:xfrm>
        </p:spPr>
        <p:txBody>
          <a:bodyPr>
            <a:normAutofit/>
          </a:bodyPr>
          <a:lstStyle/>
          <a:p>
            <a:pPr marL="0" indent="0">
              <a:buNone/>
            </a:pPr>
            <a:r>
              <a:rPr lang="en-US" sz="2400" b="1" dirty="0" err="1">
                <a:latin typeface="Arial" panose="020B0604020202020204" pitchFamily="34" charset="0"/>
                <a:cs typeface="Arial" panose="020B0604020202020204" pitchFamily="34" charset="0"/>
              </a:rPr>
              <a:t>nglf</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is structural directive</a:t>
            </a:r>
          </a:p>
          <a:p>
            <a:r>
              <a:rPr lang="en-US" sz="2400" dirty="0">
                <a:latin typeface="Arial" panose="020B0604020202020204" pitchFamily="34" charset="0"/>
                <a:cs typeface="Arial" panose="020B0604020202020204" pitchFamily="34" charset="0"/>
              </a:rPr>
              <a:t>Equivalent of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t>
            </a:r>
            <a:r>
              <a:rPr lang="en-US" sz="2400" dirty="0">
                <a:latin typeface="Arial" panose="020B0604020202020204" pitchFamily="34" charset="0"/>
                <a:cs typeface="Arial" panose="020B0604020202020204" pitchFamily="34" charset="0"/>
              </a:rPr>
              <a:t>-if</a:t>
            </a:r>
          </a:p>
          <a:p>
            <a:r>
              <a:rPr lang="en-US" sz="2400" dirty="0">
                <a:latin typeface="Arial" panose="020B0604020202020204" pitchFamily="34" charset="0"/>
                <a:cs typeface="Arial" panose="020B0604020202020204" pitchFamily="34" charset="0"/>
              </a:rPr>
              <a:t>A way to display an HTML element based on a condition:</a:t>
            </a:r>
          </a:p>
        </p:txBody>
      </p:sp>
      <p:pic>
        <p:nvPicPr>
          <p:cNvPr id="5" name="Picture 4"/>
          <p:cNvPicPr>
            <a:picLocks noChangeAspect="1"/>
          </p:cNvPicPr>
          <p:nvPr/>
        </p:nvPicPr>
        <p:blipFill>
          <a:blip r:embed="rId2"/>
          <a:stretch>
            <a:fillRect/>
          </a:stretch>
        </p:blipFill>
        <p:spPr>
          <a:xfrm>
            <a:off x="1987640" y="4140201"/>
            <a:ext cx="8216720" cy="1729527"/>
          </a:xfrm>
          <a:prstGeom prst="rect">
            <a:avLst/>
          </a:prstGeom>
        </p:spPr>
      </p:pic>
      <p:sp>
        <p:nvSpPr>
          <p:cNvPr id="2" name="Rectangle 1">
            <a:extLst>
              <a:ext uri="{FF2B5EF4-FFF2-40B4-BE49-F238E27FC236}">
                <a16:creationId xmlns:a16="http://schemas.microsoft.com/office/drawing/2014/main" id="{42A6F835-2869-490F-9E53-2EEC50BDB52E}"/>
              </a:ext>
            </a:extLst>
          </p:cNvPr>
          <p:cNvSpPr/>
          <p:nvPr/>
        </p:nvSpPr>
        <p:spPr>
          <a:xfrm>
            <a:off x="304800" y="177801"/>
            <a:ext cx="2319418"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nglf</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2479841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177801"/>
            <a:ext cx="5588000" cy="584775"/>
          </a:xfrm>
          <a:prstGeom prst="rect">
            <a:avLst/>
          </a:prstGeom>
          <a:noFill/>
        </p:spPr>
        <p:txBody>
          <a:bodyPr wrap="square" rtlCol="0">
            <a:spAutoFit/>
          </a:bodyPr>
          <a:lstStyle/>
          <a:p>
            <a:r>
              <a:rPr lang="en-US" sz="3200" dirty="0">
                <a:solidFill>
                  <a:schemeClr val="bg1"/>
                </a:solidFill>
                <a:latin typeface="+mj-lt"/>
              </a:rPr>
              <a:t>Typical </a:t>
            </a:r>
            <a:r>
              <a:rPr lang="en-US" sz="3200" dirty="0" err="1">
                <a:solidFill>
                  <a:schemeClr val="bg1"/>
                </a:solidFill>
                <a:latin typeface="+mj-lt"/>
              </a:rPr>
              <a:t>nglf</a:t>
            </a:r>
            <a:r>
              <a:rPr lang="en-US" sz="3200" dirty="0">
                <a:solidFill>
                  <a:schemeClr val="bg1"/>
                </a:solidFill>
                <a:latin typeface="+mj-lt"/>
              </a:rPr>
              <a:t> directive</a:t>
            </a:r>
          </a:p>
        </p:txBody>
      </p:sp>
      <p:pic>
        <p:nvPicPr>
          <p:cNvPr id="2" name="Picture 1"/>
          <p:cNvPicPr>
            <a:picLocks noChangeAspect="1"/>
          </p:cNvPicPr>
          <p:nvPr/>
        </p:nvPicPr>
        <p:blipFill>
          <a:blip r:embed="rId2"/>
          <a:stretch>
            <a:fillRect/>
          </a:stretch>
        </p:blipFill>
        <p:spPr>
          <a:xfrm>
            <a:off x="3810000" y="1233489"/>
            <a:ext cx="4572000" cy="4391025"/>
          </a:xfrm>
          <a:prstGeom prst="rect">
            <a:avLst/>
          </a:prstGeom>
        </p:spPr>
      </p:pic>
    </p:spTree>
    <p:extLst>
      <p:ext uri="{BB962C8B-B14F-4D97-AF65-F5344CB8AC3E}">
        <p14:creationId xmlns:p14="http://schemas.microsoft.com/office/powerpoint/2010/main" val="305297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743201" y="963597"/>
            <a:ext cx="7478183" cy="1219200"/>
          </a:xfrm>
        </p:spPr>
        <p:txBody>
          <a:bodyPr>
            <a:normAutofit fontScale="92500" lnSpcReduction="10000"/>
          </a:bodyPr>
          <a:lstStyle/>
          <a:p>
            <a:pPr marL="0" indent="0">
              <a:buNone/>
            </a:pPr>
            <a:r>
              <a:rPr lang="en-US" sz="2400" b="1" dirty="0" err="1">
                <a:latin typeface="Arial" panose="020B0604020202020204" pitchFamily="34" charset="0"/>
                <a:cs typeface="Arial" panose="020B0604020202020204" pitchFamily="34" charset="0"/>
              </a:rPr>
              <a:t>ngSwitch</a:t>
            </a:r>
            <a:r>
              <a:rPr lang="en-US" sz="2400" b="1" dirty="0">
                <a:latin typeface="Arial" panose="020B0604020202020204" pitchFamily="34" charset="0"/>
                <a:cs typeface="Arial" panose="020B0604020202020204" pitchFamily="34" charset="0"/>
              </a:rPr>
              <a:t> directive</a:t>
            </a:r>
          </a:p>
          <a:p>
            <a:r>
              <a:rPr lang="en-US" sz="2400" dirty="0">
                <a:latin typeface="Arial" panose="020B0604020202020204" pitchFamily="34" charset="0"/>
                <a:cs typeface="Arial" panose="020B0604020202020204" pitchFamily="34" charset="0"/>
              </a:rPr>
              <a:t>Switch-case implementation for Angular</a:t>
            </a:r>
          </a:p>
          <a:p>
            <a:r>
              <a:rPr lang="en-US" sz="2400" dirty="0">
                <a:latin typeface="Arial" panose="020B0604020202020204" pitchFamily="34" charset="0"/>
                <a:cs typeface="Arial" panose="020B0604020202020204" pitchFamily="34" charset="0"/>
              </a:rPr>
              <a:t>Allows to display content conditionally:</a:t>
            </a:r>
          </a:p>
          <a:p>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508000" y="2413000"/>
            <a:ext cx="6028611" cy="3920813"/>
          </a:xfrm>
          <a:prstGeom prst="rect">
            <a:avLst/>
          </a:prstGeom>
        </p:spPr>
      </p:pic>
      <p:pic>
        <p:nvPicPr>
          <p:cNvPr id="8" name="Picture 7"/>
          <p:cNvPicPr>
            <a:picLocks noChangeAspect="1"/>
          </p:cNvPicPr>
          <p:nvPr/>
        </p:nvPicPr>
        <p:blipFill>
          <a:blip r:embed="rId3"/>
          <a:stretch>
            <a:fillRect/>
          </a:stretch>
        </p:blipFill>
        <p:spPr>
          <a:xfrm>
            <a:off x="8026401" y="2787691"/>
            <a:ext cx="2343151" cy="790575"/>
          </a:xfrm>
          <a:prstGeom prst="rect">
            <a:avLst/>
          </a:prstGeom>
        </p:spPr>
      </p:pic>
      <p:pic>
        <p:nvPicPr>
          <p:cNvPr id="9" name="Picture 8"/>
          <p:cNvPicPr>
            <a:picLocks noChangeAspect="1"/>
          </p:cNvPicPr>
          <p:nvPr/>
        </p:nvPicPr>
        <p:blipFill>
          <a:blip r:embed="rId4"/>
          <a:stretch>
            <a:fillRect/>
          </a:stretch>
        </p:blipFill>
        <p:spPr>
          <a:xfrm>
            <a:off x="7959726" y="3585509"/>
            <a:ext cx="2476500" cy="781052"/>
          </a:xfrm>
          <a:prstGeom prst="rect">
            <a:avLst/>
          </a:prstGeom>
        </p:spPr>
      </p:pic>
      <p:pic>
        <p:nvPicPr>
          <p:cNvPr id="10" name="Picture 9"/>
          <p:cNvPicPr>
            <a:picLocks noChangeAspect="1"/>
          </p:cNvPicPr>
          <p:nvPr/>
        </p:nvPicPr>
        <p:blipFill>
          <a:blip r:embed="rId5"/>
          <a:stretch>
            <a:fillRect/>
          </a:stretch>
        </p:blipFill>
        <p:spPr>
          <a:xfrm>
            <a:off x="7979047" y="4356369"/>
            <a:ext cx="2647951" cy="781052"/>
          </a:xfrm>
          <a:prstGeom prst="rect">
            <a:avLst/>
          </a:prstGeom>
        </p:spPr>
      </p:pic>
      <p:pic>
        <p:nvPicPr>
          <p:cNvPr id="11" name="Picture 10"/>
          <p:cNvPicPr>
            <a:picLocks noChangeAspect="1"/>
          </p:cNvPicPr>
          <p:nvPr/>
        </p:nvPicPr>
        <p:blipFill>
          <a:blip r:embed="rId6"/>
          <a:stretch>
            <a:fillRect/>
          </a:stretch>
        </p:blipFill>
        <p:spPr>
          <a:xfrm>
            <a:off x="8026401" y="5168744"/>
            <a:ext cx="2419351" cy="771525"/>
          </a:xfrm>
          <a:prstGeom prst="rect">
            <a:avLst/>
          </a:prstGeom>
        </p:spPr>
      </p:pic>
      <p:sp>
        <p:nvSpPr>
          <p:cNvPr id="2" name="Rectangle 1">
            <a:extLst>
              <a:ext uri="{FF2B5EF4-FFF2-40B4-BE49-F238E27FC236}">
                <a16:creationId xmlns:a16="http://schemas.microsoft.com/office/drawing/2014/main" id="{D69EA56D-0510-4EEC-8FCD-EEE7B2BB75BB}"/>
              </a:ext>
            </a:extLst>
          </p:cNvPr>
          <p:cNvSpPr/>
          <p:nvPr/>
        </p:nvSpPr>
        <p:spPr>
          <a:xfrm>
            <a:off x="115947" y="216410"/>
            <a:ext cx="3135345"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ngSwitch</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1998501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609600" y="1295401"/>
            <a:ext cx="6290733" cy="5031316"/>
          </a:xfrm>
          <a:prstGeom prst="rect">
            <a:avLst/>
          </a:prstGeom>
        </p:spPr>
      </p:pic>
      <p:pic>
        <p:nvPicPr>
          <p:cNvPr id="5" name="Picture 4"/>
          <p:cNvPicPr>
            <a:picLocks noChangeAspect="1"/>
          </p:cNvPicPr>
          <p:nvPr/>
        </p:nvPicPr>
        <p:blipFill>
          <a:blip r:embed="rId3"/>
          <a:stretch>
            <a:fillRect/>
          </a:stretch>
        </p:blipFill>
        <p:spPr>
          <a:xfrm>
            <a:off x="7765961" y="2678805"/>
            <a:ext cx="3131907" cy="1378039"/>
          </a:xfrm>
          <a:prstGeom prst="rect">
            <a:avLst/>
          </a:prstGeom>
        </p:spPr>
      </p:pic>
    </p:spTree>
    <p:extLst>
      <p:ext uri="{BB962C8B-B14F-4D97-AF65-F5344CB8AC3E}">
        <p14:creationId xmlns:p14="http://schemas.microsoft.com/office/powerpoint/2010/main" val="346149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9347200" cy="508000"/>
          </a:xfrm>
        </p:spPr>
        <p:txBody>
          <a:bodyPr>
            <a:noAutofit/>
          </a:bodyPr>
          <a:lstStyle/>
          <a:p>
            <a:pPr algn="l"/>
            <a:r>
              <a:rPr lang="en-US" sz="3200" b="1" dirty="0">
                <a:solidFill>
                  <a:schemeClr val="bg1"/>
                </a:solidFill>
              </a:rPr>
              <a:t>Angular Versioning and Release Schedule</a:t>
            </a:r>
            <a:endParaRPr lang="en-IN" sz="3200" b="1" dirty="0">
              <a:solidFill>
                <a:schemeClr val="bg1"/>
              </a:solidFill>
            </a:endParaRPr>
          </a:p>
        </p:txBody>
      </p:sp>
      <p:sp>
        <p:nvSpPr>
          <p:cNvPr id="3" name="Content Placeholder 2"/>
          <p:cNvSpPr>
            <a:spLocks noGrp="1"/>
          </p:cNvSpPr>
          <p:nvPr>
            <p:ph idx="4294967295"/>
          </p:nvPr>
        </p:nvSpPr>
        <p:spPr>
          <a:xfrm>
            <a:off x="2173818" y="1788584"/>
            <a:ext cx="8900583" cy="4002616"/>
          </a:xfrm>
        </p:spPr>
        <p:txBody>
          <a:bodyPr>
            <a:normAutofit/>
          </a:bodyPr>
          <a:lstStyle/>
          <a:p>
            <a:pPr marL="0" indent="0" algn="ctr">
              <a:buNone/>
            </a:pPr>
            <a:r>
              <a:rPr lang="en-IN" sz="2400" dirty="0">
                <a:latin typeface="Arial" panose="020B0604020202020204" pitchFamily="34" charset="0"/>
                <a:cs typeface="Arial" panose="020B0604020202020204" pitchFamily="34" charset="0"/>
              </a:rPr>
              <a:t>ANGULAR JS = ANGULAR 1.x Versions</a:t>
            </a:r>
          </a:p>
          <a:p>
            <a:pPr marL="0" indent="0" algn="ctr">
              <a:buNone/>
            </a:pPr>
            <a:endParaRPr lang="en-IN" sz="2400" dirty="0">
              <a:latin typeface="Arial" panose="020B0604020202020204" pitchFamily="34" charset="0"/>
              <a:cs typeface="Arial" panose="020B0604020202020204" pitchFamily="34" charset="0"/>
            </a:endParaRPr>
          </a:p>
          <a:p>
            <a:pPr marL="0" indent="0" algn="ctr">
              <a:buNone/>
            </a:pPr>
            <a:r>
              <a:rPr lang="en-IN" sz="2400" dirty="0">
                <a:latin typeface="Arial" panose="020B0604020202020204" pitchFamily="34" charset="0"/>
                <a:cs typeface="Arial" panose="020B0604020202020204" pitchFamily="34" charset="0"/>
              </a:rPr>
              <a:t>ANGULAR = ANGULAR 2+ Versions</a:t>
            </a:r>
          </a:p>
        </p:txBody>
      </p:sp>
    </p:spTree>
    <p:extLst>
      <p:ext uri="{BB962C8B-B14F-4D97-AF65-F5344CB8AC3E}">
        <p14:creationId xmlns:p14="http://schemas.microsoft.com/office/powerpoint/2010/main" val="2511256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16001" y="1295400"/>
            <a:ext cx="11074399" cy="3048000"/>
          </a:xfrm>
        </p:spPr>
        <p:txBody>
          <a:bodyPr>
            <a:normAutofit fontScale="92500" lnSpcReduction="10000"/>
          </a:bodyPr>
          <a:lstStyle/>
          <a:p>
            <a:pPr marL="0" indent="0">
              <a:buNone/>
            </a:pPr>
            <a:r>
              <a:rPr lang="en-US" sz="3067" b="1" dirty="0" err="1">
                <a:latin typeface="Arial" panose="020B0604020202020204" pitchFamily="34" charset="0"/>
                <a:cs typeface="Arial" panose="020B0604020202020204" pitchFamily="34" charset="0"/>
              </a:rPr>
              <a:t>ngClass</a:t>
            </a:r>
            <a:r>
              <a:rPr lang="en-US" sz="3067" b="1" dirty="0">
                <a:latin typeface="Arial" panose="020B0604020202020204" pitchFamily="34" charset="0"/>
                <a:cs typeface="Arial" panose="020B0604020202020204" pitchFamily="34" charset="0"/>
              </a:rPr>
              <a:t> Directive</a:t>
            </a:r>
          </a:p>
          <a:p>
            <a:r>
              <a:rPr lang="en-US" sz="3067" dirty="0">
                <a:latin typeface="Arial" panose="020B0604020202020204" pitchFamily="34" charset="0"/>
                <a:cs typeface="Arial" panose="020B0604020202020204" pitchFamily="34" charset="0"/>
              </a:rPr>
              <a:t>While we can bind expressions to both style and class HTML attributes, </a:t>
            </a:r>
            <a:r>
              <a:rPr lang="en-US" sz="3067" dirty="0" err="1">
                <a:latin typeface="Arial" panose="020B0604020202020204" pitchFamily="34" charset="0"/>
                <a:cs typeface="Arial" panose="020B0604020202020204" pitchFamily="34" charset="0"/>
              </a:rPr>
              <a:t>ngClass</a:t>
            </a:r>
            <a:r>
              <a:rPr lang="en-US" sz="3067" dirty="0">
                <a:latin typeface="Arial" panose="020B0604020202020204" pitchFamily="34" charset="0"/>
                <a:cs typeface="Arial" panose="020B0604020202020204" pitchFamily="34" charset="0"/>
              </a:rPr>
              <a:t> allows us to apply multiple styles conditionally:</a:t>
            </a:r>
          </a:p>
          <a:p>
            <a:endParaRPr lang="en-US" sz="3067" dirty="0">
              <a:latin typeface="Arial" panose="020B0604020202020204" pitchFamily="34" charset="0"/>
              <a:cs typeface="Arial" panose="020B0604020202020204" pitchFamily="34" charset="0"/>
            </a:endParaRPr>
          </a:p>
          <a:p>
            <a:endParaRPr lang="en-US" sz="3067" dirty="0">
              <a:latin typeface="Arial" panose="020B0604020202020204" pitchFamily="34" charset="0"/>
              <a:cs typeface="Arial" panose="020B0604020202020204" pitchFamily="34" charset="0"/>
            </a:endParaRPr>
          </a:p>
          <a:p>
            <a:r>
              <a:rPr lang="en-US" sz="3067" dirty="0" err="1">
                <a:latin typeface="Arial" panose="020B0604020202020204" pitchFamily="34" charset="0"/>
                <a:cs typeface="Arial" panose="020B0604020202020204" pitchFamily="34" charset="0"/>
              </a:rPr>
              <a:t>CurrentClasses</a:t>
            </a:r>
            <a:r>
              <a:rPr lang="en-US" sz="3067" dirty="0">
                <a:latin typeface="Arial" panose="020B0604020202020204" pitchFamily="34" charset="0"/>
                <a:cs typeface="Arial" panose="020B0604020202020204" pitchFamily="34" charset="0"/>
              </a:rPr>
              <a:t> in an object defined as follows in our </a:t>
            </a:r>
            <a:r>
              <a:rPr lang="en-US" sz="3067" dirty="0" err="1">
                <a:latin typeface="Arial" panose="020B0604020202020204" pitchFamily="34" charset="0"/>
                <a:cs typeface="Arial" panose="020B0604020202020204" pitchFamily="34" charset="0"/>
              </a:rPr>
              <a:t>TypeScript</a:t>
            </a:r>
            <a:r>
              <a:rPr lang="en-US" sz="3067" dirty="0">
                <a:latin typeface="Arial" panose="020B0604020202020204" pitchFamily="34" charset="0"/>
                <a:cs typeface="Arial" panose="020B0604020202020204" pitchFamily="34" charset="0"/>
              </a:rPr>
              <a:t> code:</a:t>
            </a:r>
          </a:p>
          <a:p>
            <a:endParaRPr lang="en-US" dirty="0"/>
          </a:p>
        </p:txBody>
      </p:sp>
      <p:pic>
        <p:nvPicPr>
          <p:cNvPr id="4" name="Picture 3"/>
          <p:cNvPicPr>
            <a:picLocks noChangeAspect="1"/>
          </p:cNvPicPr>
          <p:nvPr/>
        </p:nvPicPr>
        <p:blipFill>
          <a:blip r:embed="rId2"/>
          <a:stretch>
            <a:fillRect/>
          </a:stretch>
        </p:blipFill>
        <p:spPr>
          <a:xfrm>
            <a:off x="1606997" y="2616201"/>
            <a:ext cx="9569003" cy="716391"/>
          </a:xfrm>
          <a:prstGeom prst="rect">
            <a:avLst/>
          </a:prstGeom>
        </p:spPr>
      </p:pic>
      <p:pic>
        <p:nvPicPr>
          <p:cNvPr id="6" name="Picture 5"/>
          <p:cNvPicPr>
            <a:picLocks noChangeAspect="1"/>
          </p:cNvPicPr>
          <p:nvPr/>
        </p:nvPicPr>
        <p:blipFill>
          <a:blip r:embed="rId3"/>
          <a:stretch>
            <a:fillRect/>
          </a:stretch>
        </p:blipFill>
        <p:spPr>
          <a:xfrm>
            <a:off x="3714750" y="4140200"/>
            <a:ext cx="4762500" cy="2209800"/>
          </a:xfrm>
          <a:prstGeom prst="rect">
            <a:avLst/>
          </a:prstGeom>
        </p:spPr>
      </p:pic>
      <p:sp>
        <p:nvSpPr>
          <p:cNvPr id="2" name="Rectangle 1">
            <a:extLst>
              <a:ext uri="{FF2B5EF4-FFF2-40B4-BE49-F238E27FC236}">
                <a16:creationId xmlns:a16="http://schemas.microsoft.com/office/drawing/2014/main" id="{FB4FBF6D-B529-477A-BC2F-F25EC3426223}"/>
              </a:ext>
            </a:extLst>
          </p:cNvPr>
          <p:cNvSpPr/>
          <p:nvPr/>
        </p:nvSpPr>
        <p:spPr>
          <a:xfrm>
            <a:off x="304801" y="180014"/>
            <a:ext cx="2915735"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ngClass</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81991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1" y="1295401"/>
            <a:ext cx="11277600" cy="3585633"/>
          </a:xfrm>
        </p:spPr>
        <p:txBody>
          <a:bodyPr>
            <a:normAutofit/>
          </a:bodyPr>
          <a:lstStyle/>
          <a:p>
            <a:pPr marL="0" indent="0">
              <a:buNone/>
            </a:pPr>
            <a:r>
              <a:rPr lang="en-US" sz="2400" b="1" dirty="0" err="1">
                <a:latin typeface="Arial" panose="020B0604020202020204" pitchFamily="34" charset="0"/>
                <a:cs typeface="Arial" panose="020B0604020202020204" pitchFamily="34" charset="0"/>
              </a:rPr>
              <a:t>ngStyle</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ngStyle</a:t>
            </a:r>
            <a:r>
              <a:rPr lang="en-US" sz="2400" dirty="0">
                <a:latin typeface="Arial" panose="020B0604020202020204" pitchFamily="34" charset="0"/>
                <a:cs typeface="Arial" panose="020B0604020202020204" pitchFamily="34" charset="0"/>
              </a:rPr>
              <a:t> is similar to </a:t>
            </a:r>
            <a:r>
              <a:rPr lang="en-US" sz="2400" dirty="0" err="1">
                <a:latin typeface="Arial" panose="020B0604020202020204" pitchFamily="34" charset="0"/>
                <a:cs typeface="Arial" panose="020B0604020202020204" pitchFamily="34" charset="0"/>
              </a:rPr>
              <a:t>ngClass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It allows us to tweak several style properties conditionally</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CurrentClasses</a:t>
            </a:r>
            <a:r>
              <a:rPr lang="en-US" sz="2400" dirty="0">
                <a:latin typeface="Arial" panose="020B0604020202020204" pitchFamily="34" charset="0"/>
                <a:cs typeface="Arial" panose="020B0604020202020204" pitchFamily="34" charset="0"/>
              </a:rPr>
              <a:t> is an object defined as follows in our </a:t>
            </a:r>
            <a:r>
              <a:rPr lang="en-US" sz="2400" dirty="0" err="1">
                <a:latin typeface="Arial" panose="020B0604020202020204" pitchFamily="34" charset="0"/>
                <a:cs typeface="Arial" panose="020B0604020202020204" pitchFamily="34" charset="0"/>
              </a:rPr>
              <a:t>TypeScript</a:t>
            </a:r>
            <a:r>
              <a:rPr lang="en-US" sz="2400" dirty="0">
                <a:latin typeface="Arial" panose="020B0604020202020204" pitchFamily="34" charset="0"/>
                <a:cs typeface="Arial" panose="020B0604020202020204" pitchFamily="34" charset="0"/>
              </a:rPr>
              <a:t> code:</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21983" y="2616200"/>
            <a:ext cx="6967471" cy="1048949"/>
          </a:xfrm>
          <a:prstGeom prst="rect">
            <a:avLst/>
          </a:prstGeom>
        </p:spPr>
      </p:pic>
      <p:pic>
        <p:nvPicPr>
          <p:cNvPr id="5" name="Picture 4"/>
          <p:cNvPicPr>
            <a:picLocks noChangeAspect="1"/>
          </p:cNvPicPr>
          <p:nvPr/>
        </p:nvPicPr>
        <p:blipFill>
          <a:blip r:embed="rId3"/>
          <a:stretch>
            <a:fillRect/>
          </a:stretch>
        </p:blipFill>
        <p:spPr>
          <a:xfrm>
            <a:off x="2021985" y="4648199"/>
            <a:ext cx="6967471" cy="1211687"/>
          </a:xfrm>
          <a:prstGeom prst="rect">
            <a:avLst/>
          </a:prstGeom>
        </p:spPr>
      </p:pic>
      <p:sp>
        <p:nvSpPr>
          <p:cNvPr id="2" name="Rectangle 1">
            <a:extLst>
              <a:ext uri="{FF2B5EF4-FFF2-40B4-BE49-F238E27FC236}">
                <a16:creationId xmlns:a16="http://schemas.microsoft.com/office/drawing/2014/main" id="{2083A318-EAE8-430A-A15D-597D27F946C9}"/>
              </a:ext>
            </a:extLst>
          </p:cNvPr>
          <p:cNvSpPr/>
          <p:nvPr/>
        </p:nvSpPr>
        <p:spPr>
          <a:xfrm>
            <a:off x="101601" y="177801"/>
            <a:ext cx="2891689"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ngStyle</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2888995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403351"/>
            <a:ext cx="8798983" cy="3437467"/>
          </a:xfrm>
        </p:spPr>
        <p:txBody>
          <a:bodyPr>
            <a:normAutofit/>
          </a:bodyPr>
          <a:lstStyle/>
          <a:p>
            <a:pPr marL="0" indent="0">
              <a:buNone/>
            </a:pPr>
            <a:r>
              <a:rPr lang="en-US" sz="2400" b="1" dirty="0">
                <a:latin typeface="Arial" panose="020B0604020202020204" pitchFamily="34" charset="0"/>
                <a:cs typeface="Arial" panose="020B0604020202020204" pitchFamily="34" charset="0"/>
              </a:rPr>
              <a:t>Directives are a way to manipulate the DOM to make it dynamic</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can remove HTML elements conditionally</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can repeat elements </a:t>
            </a:r>
            <a:r>
              <a:rPr lang="en-US" sz="2400" dirty="0" err="1">
                <a:latin typeface="Arial" panose="020B0604020202020204" pitchFamily="34" charset="0"/>
                <a:cs typeface="Arial" panose="020B0604020202020204" pitchFamily="34" charset="0"/>
              </a:rPr>
              <a:t>ngSwitch</a:t>
            </a:r>
            <a:r>
              <a:rPr lang="en-US" sz="2400" dirty="0">
                <a:latin typeface="Arial" panose="020B0604020202020204" pitchFamily="34" charset="0"/>
                <a:cs typeface="Arial" panose="020B0604020202020204" pitchFamily="34" charset="0"/>
              </a:rPr>
              <a:t> is similar to *</a:t>
            </a:r>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with multiple conditions</a:t>
            </a:r>
          </a:p>
        </p:txBody>
      </p:sp>
      <p:sp>
        <p:nvSpPr>
          <p:cNvPr id="2" name="Rectangle 1">
            <a:extLst>
              <a:ext uri="{FF2B5EF4-FFF2-40B4-BE49-F238E27FC236}">
                <a16:creationId xmlns:a16="http://schemas.microsoft.com/office/drawing/2014/main" id="{BAE79CDA-5181-4492-8686-13C4E3FC65B8}"/>
              </a:ext>
            </a:extLst>
          </p:cNvPr>
          <p:cNvSpPr/>
          <p:nvPr/>
        </p:nvSpPr>
        <p:spPr>
          <a:xfrm>
            <a:off x="203200" y="177801"/>
            <a:ext cx="2788755"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Directives</a:t>
            </a:r>
            <a:endParaRPr lang="en-US" sz="3200" dirty="0">
              <a:solidFill>
                <a:schemeClr val="bg1"/>
              </a:solidFill>
              <a:latin typeface="+mj-lt"/>
            </a:endParaRPr>
          </a:p>
        </p:txBody>
      </p:sp>
    </p:spTree>
    <p:extLst>
      <p:ext uri="{BB962C8B-B14F-4D97-AF65-F5344CB8AC3E}">
        <p14:creationId xmlns:p14="http://schemas.microsoft.com/office/powerpoint/2010/main" val="2516336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2" y="277283"/>
            <a:ext cx="6807199" cy="510119"/>
          </a:xfrm>
        </p:spPr>
        <p:txBody>
          <a:bodyPr>
            <a:normAutofit fontScale="90000"/>
          </a:bodyPr>
          <a:lstStyle/>
          <a:p>
            <a:pPr algn="l"/>
            <a:r>
              <a:rPr lang="en-US" sz="3200" dirty="0">
                <a:solidFill>
                  <a:schemeClr val="bg1"/>
                </a:solidFill>
              </a:rPr>
              <a:t>Most Important Angular Pipes</a:t>
            </a:r>
          </a:p>
        </p:txBody>
      </p:sp>
      <p:sp>
        <p:nvSpPr>
          <p:cNvPr id="3" name="Content Placeholder 2"/>
          <p:cNvSpPr>
            <a:spLocks noGrp="1"/>
          </p:cNvSpPr>
          <p:nvPr>
            <p:ph idx="4294967295"/>
          </p:nvPr>
        </p:nvSpPr>
        <p:spPr>
          <a:xfrm>
            <a:off x="2173818" y="1096434"/>
            <a:ext cx="10018183" cy="5484284"/>
          </a:xfrm>
        </p:spPr>
        <p:txBody>
          <a:bodyPr>
            <a:normAutofit/>
          </a:bodyPr>
          <a:lstStyle/>
          <a:p>
            <a:r>
              <a:rPr lang="en-US" sz="2400" dirty="0">
                <a:latin typeface="Arial" panose="020B0604020202020204" pitchFamily="34" charset="0"/>
                <a:cs typeface="Arial" panose="020B0604020202020204" pitchFamily="34" charset="0"/>
              </a:rPr>
              <a:t>What are pipes</a:t>
            </a:r>
          </a:p>
          <a:p>
            <a:r>
              <a:rPr lang="en-US" sz="2400" dirty="0">
                <a:latin typeface="Arial" panose="020B0604020202020204" pitchFamily="34" charset="0"/>
                <a:cs typeface="Arial" panose="020B0604020202020204" pitchFamily="34" charset="0"/>
              </a:rPr>
              <a:t>String pipes</a:t>
            </a:r>
          </a:p>
          <a:p>
            <a:r>
              <a:rPr lang="en-US" sz="2400" dirty="0">
                <a:latin typeface="Arial" panose="020B0604020202020204" pitchFamily="34" charset="0"/>
                <a:cs typeface="Arial" panose="020B0604020202020204" pitchFamily="34" charset="0"/>
              </a:rPr>
              <a:t>Number pipes</a:t>
            </a:r>
          </a:p>
          <a:p>
            <a:r>
              <a:rPr lang="en-US" sz="2400" dirty="0">
                <a:latin typeface="Arial" panose="020B0604020202020204" pitchFamily="34" charset="0"/>
                <a:cs typeface="Arial" panose="020B0604020202020204" pitchFamily="34" charset="0"/>
              </a:rPr>
              <a:t>Data pipe</a:t>
            </a:r>
          </a:p>
          <a:p>
            <a:r>
              <a:rPr lang="en-US" sz="2400" dirty="0">
                <a:latin typeface="Arial" panose="020B0604020202020204" pitchFamily="34" charset="0"/>
                <a:cs typeface="Arial" panose="020B0604020202020204" pitchFamily="34" charset="0"/>
              </a:rPr>
              <a:t>How to create our own pipes</a:t>
            </a:r>
          </a:p>
          <a:p>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What are pipes</a:t>
            </a:r>
          </a:p>
          <a:p>
            <a:pPr lvl="1"/>
            <a:r>
              <a:rPr lang="en-US" dirty="0">
                <a:latin typeface="Arial" panose="020B0604020202020204" pitchFamily="34" charset="0"/>
                <a:cs typeface="Arial" panose="020B0604020202020204" pitchFamily="34" charset="0"/>
              </a:rPr>
              <a:t>Pipes are used to format data for display</a:t>
            </a:r>
          </a:p>
          <a:p>
            <a:pPr lvl="1"/>
            <a:r>
              <a:rPr lang="en-US" dirty="0">
                <a:latin typeface="Arial" panose="020B0604020202020204" pitchFamily="34" charset="0"/>
                <a:cs typeface="Arial" panose="020B0604020202020204" pitchFamily="34" charset="0"/>
              </a:rPr>
              <a:t>Equivalent of </a:t>
            </a:r>
            <a:r>
              <a:rPr lang="en-US" dirty="0" err="1">
                <a:latin typeface="Arial" panose="020B0604020202020204" pitchFamily="34" charset="0"/>
                <a:cs typeface="Arial" panose="020B0604020202020204" pitchFamily="34" charset="0"/>
              </a:rPr>
              <a:t>AngularJS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filtes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Pipes can be chained</a:t>
            </a:r>
          </a:p>
          <a:p>
            <a:pPr lvl="1"/>
            <a:r>
              <a:rPr lang="en-US" dirty="0">
                <a:latin typeface="Arial" panose="020B0604020202020204" pitchFamily="34" charset="0"/>
                <a:cs typeface="Arial" panose="020B0604020202020204" pitchFamily="34" charset="0"/>
              </a:rPr>
              <a:t>We can write our own pipes</a:t>
            </a:r>
          </a:p>
        </p:txBody>
      </p:sp>
    </p:spTree>
    <p:extLst>
      <p:ext uri="{BB962C8B-B14F-4D97-AF65-F5344CB8AC3E}">
        <p14:creationId xmlns:p14="http://schemas.microsoft.com/office/powerpoint/2010/main" val="116734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6401" y="2006496"/>
            <a:ext cx="3515783" cy="4368904"/>
          </a:xfrm>
        </p:spPr>
        <p:txBody>
          <a:bodyPr>
            <a:normAutofit lnSpcReduction="10000"/>
          </a:bodyPr>
          <a:lstStyle/>
          <a:p>
            <a:pPr marL="0" indent="0">
              <a:buNone/>
            </a:pPr>
            <a:r>
              <a:rPr lang="en-US" sz="2400" b="1" dirty="0">
                <a:latin typeface="Arial" panose="020B0604020202020204" pitchFamily="34" charset="0"/>
                <a:cs typeface="Arial" panose="020B0604020202020204" pitchFamily="34" charset="0"/>
              </a:rPr>
              <a:t>String pipes</a:t>
            </a:r>
          </a:p>
          <a:p>
            <a:r>
              <a:rPr lang="en-US" sz="2533" dirty="0">
                <a:latin typeface="Arial" panose="020B0604020202020204" pitchFamily="34" charset="0"/>
                <a:cs typeface="Arial" panose="020B0604020202020204" pitchFamily="34" charset="0"/>
              </a:rPr>
              <a:t>Uppercase, lowercase and </a:t>
            </a:r>
            <a:r>
              <a:rPr lang="en-US" sz="2533" dirty="0" err="1">
                <a:latin typeface="Arial" panose="020B0604020202020204" pitchFamily="34" charset="0"/>
                <a:cs typeface="Arial" panose="020B0604020202020204" pitchFamily="34" charset="0"/>
              </a:rPr>
              <a:t>titlecase</a:t>
            </a:r>
            <a:r>
              <a:rPr lang="en-US" sz="2533" dirty="0">
                <a:latin typeface="Arial" panose="020B0604020202020204" pitchFamily="34" charset="0"/>
                <a:cs typeface="Arial" panose="020B0604020202020204" pitchFamily="34" charset="0"/>
              </a:rPr>
              <a:t> are pipes used to format strings</a:t>
            </a:r>
          </a:p>
          <a:p>
            <a:r>
              <a:rPr lang="en-US" sz="2533" dirty="0">
                <a:latin typeface="Arial" panose="020B0604020202020204" pitchFamily="34" charset="0"/>
                <a:cs typeface="Arial" panose="020B0604020202020204" pitchFamily="34" charset="0"/>
              </a:rPr>
              <a:t>There are also pipes for internationalization (i18n)</a:t>
            </a:r>
          </a:p>
          <a:p>
            <a:r>
              <a:rPr lang="en-US" sz="2533" dirty="0">
                <a:latin typeface="Arial" panose="020B0604020202020204" pitchFamily="34" charset="0"/>
                <a:cs typeface="Arial" panose="020B0604020202020204" pitchFamily="34" charset="0"/>
              </a:rPr>
              <a:t>Here is an example of how to use uppercase:</a:t>
            </a:r>
          </a:p>
        </p:txBody>
      </p:sp>
      <p:pic>
        <p:nvPicPr>
          <p:cNvPr id="6" name="Picture 5"/>
          <p:cNvPicPr>
            <a:picLocks noChangeAspect="1"/>
          </p:cNvPicPr>
          <p:nvPr/>
        </p:nvPicPr>
        <p:blipFill>
          <a:blip r:embed="rId2"/>
          <a:stretch>
            <a:fillRect/>
          </a:stretch>
        </p:blipFill>
        <p:spPr>
          <a:xfrm>
            <a:off x="4470400" y="2209800"/>
            <a:ext cx="6934688" cy="3778043"/>
          </a:xfrm>
          <a:prstGeom prst="rect">
            <a:avLst/>
          </a:prstGeom>
        </p:spPr>
      </p:pic>
      <p:sp>
        <p:nvSpPr>
          <p:cNvPr id="2" name="Rectangle 1">
            <a:extLst>
              <a:ext uri="{FF2B5EF4-FFF2-40B4-BE49-F238E27FC236}">
                <a16:creationId xmlns:a16="http://schemas.microsoft.com/office/drawing/2014/main" id="{BF995242-8677-4AF1-9C7B-AE6DA999EF39}"/>
              </a:ext>
            </a:extLst>
          </p:cNvPr>
          <p:cNvSpPr/>
          <p:nvPr/>
        </p:nvSpPr>
        <p:spPr>
          <a:xfrm>
            <a:off x="406401" y="236379"/>
            <a:ext cx="2084225"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String pipes</a:t>
            </a:r>
          </a:p>
        </p:txBody>
      </p:sp>
    </p:spTree>
    <p:extLst>
      <p:ext uri="{BB962C8B-B14F-4D97-AF65-F5344CB8AC3E}">
        <p14:creationId xmlns:p14="http://schemas.microsoft.com/office/powerpoint/2010/main" val="42902143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0801" y="1295400"/>
            <a:ext cx="9829800" cy="4741976"/>
          </a:xfrm>
          <a:prstGeom prst="rect">
            <a:avLst/>
          </a:prstGeom>
        </p:spPr>
      </p:pic>
    </p:spTree>
    <p:extLst>
      <p:ext uri="{BB962C8B-B14F-4D97-AF65-F5344CB8AC3E}">
        <p14:creationId xmlns:p14="http://schemas.microsoft.com/office/powerpoint/2010/main" val="2668762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2132957"/>
            <a:ext cx="4673601" cy="3937644"/>
          </a:xfrm>
        </p:spPr>
        <p:txBody>
          <a:bodyPr>
            <a:normAutofit/>
          </a:bodyPr>
          <a:lstStyle/>
          <a:p>
            <a:pPr marL="0" indent="0">
              <a:buNone/>
            </a:pPr>
            <a:r>
              <a:rPr lang="en-US" sz="2400" b="1" dirty="0">
                <a:latin typeface="Arial" panose="020B0604020202020204" pitchFamily="34" charset="0"/>
                <a:cs typeface="Arial" panose="020B0604020202020204" pitchFamily="34" charset="0"/>
              </a:rPr>
              <a:t>Number Pipes</a:t>
            </a:r>
          </a:p>
          <a:p>
            <a:r>
              <a:rPr lang="en-US" sz="2400" dirty="0">
                <a:latin typeface="Arial" panose="020B0604020202020204" pitchFamily="34" charset="0"/>
                <a:cs typeface="Arial" panose="020B0604020202020204" pitchFamily="34" charset="0"/>
              </a:rPr>
              <a:t>Number, percent and currency are pipes use to format numbers</a:t>
            </a:r>
          </a:p>
          <a:p>
            <a:r>
              <a:rPr lang="en-US" sz="2400" dirty="0">
                <a:latin typeface="Arial" panose="020B0604020202020204" pitchFamily="34" charset="0"/>
                <a:cs typeface="Arial" panose="020B0604020202020204" pitchFamily="34" charset="0"/>
              </a:rPr>
              <a:t>These pipes take parameters to be customized</a:t>
            </a:r>
          </a:p>
        </p:txBody>
      </p:sp>
      <p:pic>
        <p:nvPicPr>
          <p:cNvPr id="4" name="Picture 3"/>
          <p:cNvPicPr>
            <a:picLocks noChangeAspect="1"/>
          </p:cNvPicPr>
          <p:nvPr/>
        </p:nvPicPr>
        <p:blipFill>
          <a:blip r:embed="rId2"/>
          <a:stretch>
            <a:fillRect/>
          </a:stretch>
        </p:blipFill>
        <p:spPr>
          <a:xfrm>
            <a:off x="5689600" y="1905000"/>
            <a:ext cx="6172200" cy="3819525"/>
          </a:xfrm>
          <a:prstGeom prst="rect">
            <a:avLst/>
          </a:prstGeom>
        </p:spPr>
      </p:pic>
      <p:sp>
        <p:nvSpPr>
          <p:cNvPr id="2" name="Rectangle 1">
            <a:extLst>
              <a:ext uri="{FF2B5EF4-FFF2-40B4-BE49-F238E27FC236}">
                <a16:creationId xmlns:a16="http://schemas.microsoft.com/office/drawing/2014/main" id="{7AAF9916-EC00-4C46-99E9-EF1722B20B47}"/>
              </a:ext>
            </a:extLst>
          </p:cNvPr>
          <p:cNvSpPr/>
          <p:nvPr/>
        </p:nvSpPr>
        <p:spPr>
          <a:xfrm>
            <a:off x="203200" y="171847"/>
            <a:ext cx="2468946"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Number Pipes</a:t>
            </a:r>
          </a:p>
        </p:txBody>
      </p:sp>
    </p:spTree>
    <p:extLst>
      <p:ext uri="{BB962C8B-B14F-4D97-AF65-F5344CB8AC3E}">
        <p14:creationId xmlns:p14="http://schemas.microsoft.com/office/powerpoint/2010/main" val="144056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1" y="2341033"/>
            <a:ext cx="5039783" cy="2611967"/>
          </a:xfrm>
        </p:spPr>
        <p:txBody>
          <a:bodyPr>
            <a:normAutofit/>
          </a:bodyPr>
          <a:lstStyle/>
          <a:p>
            <a:pPr marL="0" indent="0">
              <a:buNone/>
            </a:pPr>
            <a:r>
              <a:rPr lang="en-US" sz="2400" b="1" dirty="0">
                <a:latin typeface="Arial" panose="020B0604020202020204" pitchFamily="34" charset="0"/>
                <a:cs typeface="Arial" panose="020B0604020202020204" pitchFamily="34" charset="0"/>
              </a:rPr>
              <a:t>Date pipe</a:t>
            </a:r>
          </a:p>
          <a:p>
            <a:pPr marL="0" indent="0">
              <a:buNone/>
            </a:pPr>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Allows to format dates with some predefined or custom formats:</a:t>
            </a:r>
          </a:p>
          <a:p>
            <a:endParaRPr lang="en-US" sz="2400" dirty="0"/>
          </a:p>
        </p:txBody>
      </p:sp>
      <p:pic>
        <p:nvPicPr>
          <p:cNvPr id="4" name="Picture 3"/>
          <p:cNvPicPr>
            <a:picLocks noChangeAspect="1"/>
          </p:cNvPicPr>
          <p:nvPr/>
        </p:nvPicPr>
        <p:blipFill>
          <a:blip r:embed="rId2"/>
          <a:stretch>
            <a:fillRect/>
          </a:stretch>
        </p:blipFill>
        <p:spPr>
          <a:xfrm>
            <a:off x="6299200" y="2616201"/>
            <a:ext cx="4515608" cy="1109223"/>
          </a:xfrm>
          <a:prstGeom prst="rect">
            <a:avLst/>
          </a:prstGeom>
        </p:spPr>
      </p:pic>
      <p:sp>
        <p:nvSpPr>
          <p:cNvPr id="2" name="Rectangle 1">
            <a:extLst>
              <a:ext uri="{FF2B5EF4-FFF2-40B4-BE49-F238E27FC236}">
                <a16:creationId xmlns:a16="http://schemas.microsoft.com/office/drawing/2014/main" id="{0B02B536-0AAA-4673-8004-99AE47A23760}"/>
              </a:ext>
            </a:extLst>
          </p:cNvPr>
          <p:cNvSpPr/>
          <p:nvPr/>
        </p:nvSpPr>
        <p:spPr>
          <a:xfrm>
            <a:off x="406401" y="177801"/>
            <a:ext cx="174272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Date pipe</a:t>
            </a:r>
          </a:p>
        </p:txBody>
      </p:sp>
    </p:spTree>
    <p:extLst>
      <p:ext uri="{BB962C8B-B14F-4D97-AF65-F5344CB8AC3E}">
        <p14:creationId xmlns:p14="http://schemas.microsoft.com/office/powerpoint/2010/main" val="1460597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4294967295"/>
          </p:nvPr>
        </p:nvPicPr>
        <p:blipFill>
          <a:blip r:embed="rId2"/>
          <a:stretch>
            <a:fillRect/>
          </a:stretch>
        </p:blipFill>
        <p:spPr>
          <a:xfrm>
            <a:off x="1640418" y="1481750"/>
            <a:ext cx="9230783" cy="4364484"/>
          </a:xfrm>
          <a:prstGeom prst="rect">
            <a:avLst/>
          </a:prstGeom>
        </p:spPr>
      </p:pic>
    </p:spTree>
    <p:extLst>
      <p:ext uri="{BB962C8B-B14F-4D97-AF65-F5344CB8AC3E}">
        <p14:creationId xmlns:p14="http://schemas.microsoft.com/office/powerpoint/2010/main" val="1905792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6401" y="2477559"/>
            <a:ext cx="5954183" cy="3437467"/>
          </a:xfrm>
        </p:spPr>
        <p:txBody>
          <a:bodyPr>
            <a:normAutofit/>
          </a:bodyPr>
          <a:lstStyle/>
          <a:p>
            <a:pPr marL="0" indent="0">
              <a:buNone/>
            </a:pPr>
            <a:r>
              <a:rPr lang="en-US" sz="2400" b="1" dirty="0">
                <a:latin typeface="Arial" panose="020B0604020202020204" pitchFamily="34" charset="0"/>
                <a:cs typeface="Arial" panose="020B0604020202020204" pitchFamily="34" charset="0"/>
              </a:rPr>
              <a:t>Date Pipe</a:t>
            </a:r>
          </a:p>
          <a:p>
            <a:r>
              <a:rPr lang="en-US" sz="2400" dirty="0">
                <a:latin typeface="Arial" panose="020B0604020202020204" pitchFamily="34" charset="0"/>
                <a:cs typeface="Arial" panose="020B0604020202020204" pitchFamily="34" charset="0"/>
              </a:rPr>
              <a:t>Angular CLI is here to help:</a:t>
            </a:r>
          </a:p>
          <a:p>
            <a:pPr lvl="1"/>
            <a:r>
              <a:rPr lang="en-US" dirty="0" err="1">
                <a:latin typeface="Arial" panose="020B0604020202020204" pitchFamily="34" charset="0"/>
                <a:cs typeface="Arial" panose="020B0604020202020204" pitchFamily="34" charset="0"/>
              </a:rPr>
              <a:t>ng</a:t>
            </a:r>
            <a:r>
              <a:rPr lang="en-US" dirty="0">
                <a:latin typeface="Arial" panose="020B0604020202020204" pitchFamily="34" charset="0"/>
                <a:cs typeface="Arial" panose="020B0604020202020204" pitchFamily="34" charset="0"/>
              </a:rPr>
              <a:t> generate pipe </a:t>
            </a:r>
            <a:r>
              <a:rPr lang="en-US" dirty="0" err="1">
                <a:latin typeface="Arial" panose="020B0604020202020204" pitchFamily="34" charset="0"/>
                <a:cs typeface="Arial" panose="020B0604020202020204" pitchFamily="34" charset="0"/>
              </a:rPr>
              <a:t>myCustomPipe</a:t>
            </a:r>
            <a:endParaRPr lang="en-US"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CLI generates the default structure for the pipe</a:t>
            </a:r>
          </a:p>
          <a:p>
            <a:pPr lvl="1"/>
            <a:r>
              <a:rPr lang="en-US" dirty="0">
                <a:latin typeface="Arial" panose="020B0604020202020204" pitchFamily="34" charset="0"/>
                <a:cs typeface="Arial" panose="020B0604020202020204" pitchFamily="34" charset="0"/>
              </a:rPr>
              <a:t>All we have to do is implement the transforms() method:</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604000" y="2616201"/>
            <a:ext cx="5181600" cy="3298825"/>
          </a:xfrm>
          <a:prstGeom prst="rect">
            <a:avLst/>
          </a:prstGeom>
        </p:spPr>
      </p:pic>
      <p:sp>
        <p:nvSpPr>
          <p:cNvPr id="2" name="Rectangle 1">
            <a:extLst>
              <a:ext uri="{FF2B5EF4-FFF2-40B4-BE49-F238E27FC236}">
                <a16:creationId xmlns:a16="http://schemas.microsoft.com/office/drawing/2014/main" id="{092F7847-09F7-4146-84B9-0BE358D65D2E}"/>
              </a:ext>
            </a:extLst>
          </p:cNvPr>
          <p:cNvSpPr/>
          <p:nvPr/>
        </p:nvSpPr>
        <p:spPr>
          <a:xfrm>
            <a:off x="406400" y="279401"/>
            <a:ext cx="1737912"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Date Pipe</a:t>
            </a:r>
          </a:p>
        </p:txBody>
      </p:sp>
    </p:spTree>
    <p:extLst>
      <p:ext uri="{BB962C8B-B14F-4D97-AF65-F5344CB8AC3E}">
        <p14:creationId xmlns:p14="http://schemas.microsoft.com/office/powerpoint/2010/main" val="37946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7213600" cy="516467"/>
          </a:xfrm>
        </p:spPr>
        <p:txBody>
          <a:bodyPr>
            <a:noAutofit/>
          </a:bodyPr>
          <a:lstStyle/>
          <a:p>
            <a:pPr algn="l"/>
            <a:r>
              <a:rPr lang="en-US" sz="3200" dirty="0">
                <a:solidFill>
                  <a:schemeClr val="bg1"/>
                </a:solidFill>
              </a:rPr>
              <a:t>Angular Versioning and Release Schedule</a:t>
            </a:r>
          </a:p>
        </p:txBody>
      </p:sp>
      <p:pic>
        <p:nvPicPr>
          <p:cNvPr id="6" name="Picture 5"/>
          <p:cNvPicPr>
            <a:picLocks noChangeAspect="1"/>
          </p:cNvPicPr>
          <p:nvPr/>
        </p:nvPicPr>
        <p:blipFill>
          <a:blip r:embed="rId2"/>
          <a:stretch>
            <a:fillRect/>
          </a:stretch>
        </p:blipFill>
        <p:spPr>
          <a:xfrm>
            <a:off x="1381282" y="1418555"/>
            <a:ext cx="10505919" cy="4381500"/>
          </a:xfrm>
          <a:prstGeom prst="rect">
            <a:avLst/>
          </a:prstGeom>
        </p:spPr>
      </p:pic>
    </p:spTree>
    <p:extLst>
      <p:ext uri="{BB962C8B-B14F-4D97-AF65-F5344CB8AC3E}">
        <p14:creationId xmlns:p14="http://schemas.microsoft.com/office/powerpoint/2010/main" val="2376747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205699"/>
            <a:ext cx="4533900" cy="554567"/>
          </a:xfrm>
        </p:spPr>
        <p:txBody>
          <a:bodyPr>
            <a:normAutofit/>
          </a:bodyPr>
          <a:lstStyle/>
          <a:p>
            <a:pPr algn="l"/>
            <a:r>
              <a:rPr lang="en-US" sz="3200" dirty="0">
                <a:solidFill>
                  <a:schemeClr val="bg1"/>
                </a:solidFill>
              </a:rPr>
              <a:t>Forms</a:t>
            </a:r>
          </a:p>
        </p:txBody>
      </p:sp>
      <p:sp>
        <p:nvSpPr>
          <p:cNvPr id="3" name="Content Placeholder 2"/>
          <p:cNvSpPr>
            <a:spLocks noGrp="1"/>
          </p:cNvSpPr>
          <p:nvPr>
            <p:ph idx="4294967295"/>
          </p:nvPr>
        </p:nvSpPr>
        <p:spPr>
          <a:xfrm>
            <a:off x="508000" y="2006600"/>
            <a:ext cx="10972800" cy="3048000"/>
          </a:xfrm>
        </p:spPr>
        <p:txBody>
          <a:bodyPr/>
          <a:lstStyle/>
          <a:p>
            <a:pPr marL="0" indent="0">
              <a:buNone/>
            </a:pPr>
            <a:r>
              <a:rPr lang="en-US" sz="2400" dirty="0">
                <a:latin typeface="Arial" panose="020B0604020202020204" pitchFamily="34" charset="0"/>
                <a:cs typeface="Arial" panose="020B0604020202020204" pitchFamily="34" charset="0"/>
              </a:rPr>
              <a:t>Angular 4 has a new Forms module that makes it easier to do the following:</a:t>
            </a:r>
          </a:p>
          <a:p>
            <a:r>
              <a:rPr lang="en-US" sz="2400" dirty="0">
                <a:latin typeface="Arial" panose="020B0604020202020204" pitchFamily="34" charset="0"/>
                <a:cs typeface="Arial" panose="020B0604020202020204" pitchFamily="34" charset="0"/>
              </a:rPr>
              <a:t>Create forms dynamically</a:t>
            </a:r>
          </a:p>
          <a:p>
            <a:r>
              <a:rPr lang="en-US" sz="2400" dirty="0">
                <a:latin typeface="Arial" panose="020B0604020202020204" pitchFamily="34" charset="0"/>
                <a:cs typeface="Arial" panose="020B0604020202020204" pitchFamily="34" charset="0"/>
              </a:rPr>
              <a:t>Validate input with common validators (required)</a:t>
            </a:r>
          </a:p>
          <a:p>
            <a:r>
              <a:rPr lang="en-US" sz="2400" dirty="0">
                <a:latin typeface="Arial" panose="020B0604020202020204" pitchFamily="34" charset="0"/>
                <a:cs typeface="Arial" panose="020B0604020202020204" pitchFamily="34" charset="0"/>
              </a:rPr>
              <a:t>Validate input with custom validators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48329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0"/>
            <a:ext cx="6705600" cy="609600"/>
          </a:xfrm>
        </p:spPr>
        <p:txBody>
          <a:bodyPr>
            <a:normAutofit/>
          </a:bodyPr>
          <a:lstStyle/>
          <a:p>
            <a:pPr algn="l"/>
            <a:r>
              <a:rPr lang="en-IN" sz="3200" dirty="0">
                <a:solidFill>
                  <a:schemeClr val="bg1"/>
                </a:solidFill>
              </a:rPr>
              <a:t>Form Model Objects</a:t>
            </a:r>
          </a:p>
        </p:txBody>
      </p:sp>
      <p:sp>
        <p:nvSpPr>
          <p:cNvPr id="3" name="Content Placeholder 2"/>
          <p:cNvSpPr>
            <a:spLocks noGrp="1"/>
          </p:cNvSpPr>
          <p:nvPr>
            <p:ph idx="4294967295"/>
          </p:nvPr>
        </p:nvSpPr>
        <p:spPr>
          <a:xfrm>
            <a:off x="2032000" y="1600201"/>
            <a:ext cx="8940800" cy="4525433"/>
          </a:xfrm>
        </p:spPr>
        <p:txBody>
          <a:bodyPr/>
          <a:lstStyle/>
          <a:p>
            <a:pPr marL="0" indent="0">
              <a:buNone/>
            </a:pPr>
            <a:r>
              <a:rPr lang="en-US" sz="2400" dirty="0">
                <a:latin typeface="Arial" panose="020B0604020202020204" pitchFamily="34" charset="0"/>
                <a:cs typeface="Arial" panose="020B0604020202020204" pitchFamily="34" charset="0"/>
              </a:rPr>
              <a:t>Below supports both ways of writing forms: </a:t>
            </a:r>
            <a:endParaRPr lang="en-IN" sz="2400" dirty="0">
              <a:latin typeface="Arial" panose="020B0604020202020204" pitchFamily="34" charset="0"/>
              <a:cs typeface="Arial" panose="020B0604020202020204" pitchFamily="34" charset="0"/>
            </a:endParaRPr>
          </a:p>
          <a:p>
            <a:r>
              <a:rPr lang="en-IN" sz="2400" dirty="0" err="1">
                <a:latin typeface="Arial" panose="020B0604020202020204" pitchFamily="34" charset="0"/>
                <a:cs typeface="Arial" panose="020B0604020202020204" pitchFamily="34" charset="0"/>
              </a:rPr>
              <a:t>FormGroup</a:t>
            </a:r>
            <a:endParaRPr lang="en-IN" sz="2400" dirty="0">
              <a:latin typeface="Arial" panose="020B0604020202020204" pitchFamily="34" charset="0"/>
              <a:cs typeface="Arial" panose="020B0604020202020204" pitchFamily="34" charset="0"/>
            </a:endParaRPr>
          </a:p>
          <a:p>
            <a:r>
              <a:rPr lang="en-IN" sz="2400" dirty="0" err="1">
                <a:latin typeface="Arial" panose="020B0604020202020204" pitchFamily="34" charset="0"/>
                <a:cs typeface="Arial" panose="020B0604020202020204" pitchFamily="34" charset="0"/>
              </a:rPr>
              <a:t>FormControl</a:t>
            </a:r>
            <a:endParaRPr lang="en-IN" sz="24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585401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1" y="177800"/>
            <a:ext cx="6502400" cy="609600"/>
          </a:xfrm>
        </p:spPr>
        <p:txBody>
          <a:bodyPr>
            <a:normAutofit/>
          </a:bodyPr>
          <a:lstStyle/>
          <a:p>
            <a:pPr algn="l"/>
            <a:r>
              <a:rPr lang="en-IN" sz="3200" dirty="0" err="1">
                <a:solidFill>
                  <a:schemeClr val="bg1"/>
                </a:solidFill>
              </a:rPr>
              <a:t>NgForm</a:t>
            </a:r>
            <a:endParaRPr lang="en-IN" sz="3200" dirty="0">
              <a:solidFill>
                <a:schemeClr val="bg1"/>
              </a:solidFill>
            </a:endParaRPr>
          </a:p>
        </p:txBody>
      </p:sp>
      <p:sp>
        <p:nvSpPr>
          <p:cNvPr id="3" name="Content Placeholder 2"/>
          <p:cNvSpPr>
            <a:spLocks noGrp="1"/>
          </p:cNvSpPr>
          <p:nvPr>
            <p:ph idx="4294967295"/>
          </p:nvPr>
        </p:nvSpPr>
        <p:spPr>
          <a:xfrm>
            <a:off x="2173818" y="1562101"/>
            <a:ext cx="10018183" cy="4229100"/>
          </a:xfrm>
        </p:spPr>
        <p:txBody>
          <a:bodyPr>
            <a:normAutofit/>
          </a:bodyPr>
          <a:lstStyle/>
          <a:p>
            <a:pPr marL="0" indent="0">
              <a:buNone/>
            </a:pPr>
            <a:r>
              <a:rPr lang="en-US" sz="2533" dirty="0">
                <a:latin typeface="Arial" panose="020B0604020202020204" pitchFamily="34" charset="0"/>
                <a:cs typeface="Arial" panose="020B0604020202020204" pitchFamily="34" charset="0"/>
              </a:rPr>
              <a:t>Stores state information for the form, including the following:</a:t>
            </a:r>
          </a:p>
          <a:p>
            <a:r>
              <a:rPr lang="en-US" sz="2533" dirty="0">
                <a:latin typeface="Arial" panose="020B0604020202020204" pitchFamily="34" charset="0"/>
                <a:cs typeface="Arial" panose="020B0604020202020204" pitchFamily="34" charset="0"/>
              </a:rPr>
              <a:t>Values for all the controls inside the form</a:t>
            </a:r>
          </a:p>
          <a:p>
            <a:r>
              <a:rPr lang="en-US" sz="2533" dirty="0">
                <a:latin typeface="Arial" panose="020B0604020202020204" pitchFamily="34" charset="0"/>
                <a:cs typeface="Arial" panose="020B0604020202020204" pitchFamily="34" charset="0"/>
              </a:rPr>
              <a:t>Groups of fields in the form</a:t>
            </a:r>
          </a:p>
          <a:p>
            <a:r>
              <a:rPr lang="en-US" sz="2533" dirty="0">
                <a:latin typeface="Arial" panose="020B0604020202020204" pitchFamily="34" charset="0"/>
                <a:cs typeface="Arial" panose="020B0604020202020204" pitchFamily="34" charset="0"/>
              </a:rPr>
              <a:t>Fields in the form</a:t>
            </a:r>
          </a:p>
          <a:p>
            <a:r>
              <a:rPr lang="en-US" sz="2533" dirty="0">
                <a:latin typeface="Arial" panose="020B0604020202020204" pitchFamily="34" charset="0"/>
                <a:cs typeface="Arial" panose="020B0604020202020204" pitchFamily="34" charset="0"/>
              </a:rPr>
              <a:t>Validators</a:t>
            </a:r>
          </a:p>
          <a:p>
            <a:pPr marL="0" indent="0">
              <a:buNone/>
            </a:pPr>
            <a:endParaRPr lang="en-IN" dirty="0"/>
          </a:p>
        </p:txBody>
      </p:sp>
    </p:spTree>
    <p:extLst>
      <p:ext uri="{BB962C8B-B14F-4D97-AF65-F5344CB8AC3E}">
        <p14:creationId xmlns:p14="http://schemas.microsoft.com/office/powerpoint/2010/main" val="3281684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6705600" cy="649817"/>
          </a:xfrm>
        </p:spPr>
        <p:txBody>
          <a:bodyPr>
            <a:normAutofit/>
          </a:bodyPr>
          <a:lstStyle/>
          <a:p>
            <a:pPr algn="l"/>
            <a:r>
              <a:rPr lang="en-IN" sz="3200" dirty="0">
                <a:solidFill>
                  <a:schemeClr val="bg1"/>
                </a:solidFill>
              </a:rPr>
              <a:t>Form Group</a:t>
            </a:r>
          </a:p>
        </p:txBody>
      </p:sp>
      <p:sp>
        <p:nvSpPr>
          <p:cNvPr id="3" name="Content Placeholder 2"/>
          <p:cNvSpPr>
            <a:spLocks noGrp="1"/>
          </p:cNvSpPr>
          <p:nvPr>
            <p:ph idx="4294967295"/>
          </p:nvPr>
        </p:nvSpPr>
        <p:spPr>
          <a:xfrm>
            <a:off x="2171701" y="2034117"/>
            <a:ext cx="7378700" cy="2715683"/>
          </a:xfrm>
        </p:spPr>
        <p:txBody>
          <a:bodyPr/>
          <a:lstStyle/>
          <a:p>
            <a:pPr marL="0" indent="0">
              <a:buNone/>
            </a:pPr>
            <a:r>
              <a:rPr lang="en-US" sz="2400" dirty="0">
                <a:latin typeface="Arial" panose="020B0604020202020204" pitchFamily="34" charset="0"/>
                <a:cs typeface="Arial" panose="020B0604020202020204" pitchFamily="34" charset="0"/>
              </a:rPr>
              <a:t>Stores the value and validity state of a group of </a:t>
            </a:r>
            <a:r>
              <a:rPr lang="en-US" sz="2400" dirty="0" err="1">
                <a:latin typeface="Arial" panose="020B0604020202020204" pitchFamily="34" charset="0"/>
                <a:cs typeface="Arial" panose="020B0604020202020204" pitchFamily="34" charset="0"/>
              </a:rPr>
              <a:t>FormControl</a:t>
            </a:r>
            <a:r>
              <a:rPr lang="en-US" sz="2400" dirty="0">
                <a:latin typeface="Arial" panose="020B0604020202020204" pitchFamily="34" charset="0"/>
                <a:cs typeface="Arial" panose="020B0604020202020204" pitchFamily="34" charset="0"/>
              </a:rPr>
              <a:t> instances:</a:t>
            </a:r>
          </a:p>
          <a:p>
            <a:r>
              <a:rPr lang="en-US" sz="2400" dirty="0">
                <a:latin typeface="Arial" panose="020B0604020202020204" pitchFamily="34" charset="0"/>
                <a:cs typeface="Arial" panose="020B0604020202020204" pitchFamily="34" charset="0"/>
              </a:rPr>
              <a:t>Values for all the controls inside the form group</a:t>
            </a:r>
          </a:p>
          <a:p>
            <a:pPr marL="0" indent="0">
              <a:buNone/>
            </a:pPr>
            <a:endParaRPr lang="en-IN" dirty="0"/>
          </a:p>
        </p:txBody>
      </p:sp>
    </p:spTree>
    <p:extLst>
      <p:ext uri="{BB962C8B-B14F-4D97-AF65-F5344CB8AC3E}">
        <p14:creationId xmlns:p14="http://schemas.microsoft.com/office/powerpoint/2010/main" val="4133748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981" y="177801"/>
            <a:ext cx="6777220" cy="609600"/>
          </a:xfrm>
        </p:spPr>
        <p:txBody>
          <a:bodyPr>
            <a:normAutofit/>
          </a:bodyPr>
          <a:lstStyle/>
          <a:p>
            <a:pPr algn="l"/>
            <a:r>
              <a:rPr lang="en-IN" sz="3200" dirty="0">
                <a:solidFill>
                  <a:schemeClr val="bg1"/>
                </a:solidFill>
              </a:rPr>
              <a:t>Form Control </a:t>
            </a:r>
          </a:p>
        </p:txBody>
      </p:sp>
      <p:sp>
        <p:nvSpPr>
          <p:cNvPr id="3" name="Content Placeholder 2"/>
          <p:cNvSpPr>
            <a:spLocks noGrp="1"/>
          </p:cNvSpPr>
          <p:nvPr>
            <p:ph idx="4294967295"/>
          </p:nvPr>
        </p:nvSpPr>
        <p:spPr>
          <a:xfrm>
            <a:off x="2171701" y="2034117"/>
            <a:ext cx="10020300" cy="3124200"/>
          </a:xfrm>
        </p:spPr>
        <p:txBody>
          <a:bodyPr>
            <a:normAutofit/>
          </a:bodyPr>
          <a:lstStyle/>
          <a:p>
            <a:pPr marL="0" indent="0">
              <a:buNone/>
            </a:pPr>
            <a:r>
              <a:rPr lang="en-US" sz="2400" dirty="0">
                <a:latin typeface="Arial" panose="020B0604020202020204" pitchFamily="34" charset="0"/>
                <a:cs typeface="Arial" panose="020B0604020202020204" pitchFamily="34" charset="0"/>
              </a:rPr>
              <a:t>Stores the value and validity state of an individual control—for instance a </a:t>
            </a:r>
            <a:r>
              <a:rPr lang="en-US" sz="2400" dirty="0" err="1">
                <a:latin typeface="Arial" panose="020B0604020202020204" pitchFamily="34" charset="0"/>
                <a:cs typeface="Arial" panose="020B0604020202020204" pitchFamily="34" charset="0"/>
              </a:rPr>
              <a:t>listbox</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Value</a:t>
            </a:r>
          </a:p>
          <a:p>
            <a:r>
              <a:rPr lang="en-US" sz="2400" dirty="0">
                <a:latin typeface="Arial" panose="020B0604020202020204" pitchFamily="34" charset="0"/>
                <a:cs typeface="Arial" panose="020B0604020202020204" pitchFamily="34" charset="0"/>
              </a:rPr>
              <a:t>Validation state</a:t>
            </a:r>
          </a:p>
          <a:p>
            <a:r>
              <a:rPr lang="en-US" sz="2400" dirty="0">
                <a:latin typeface="Arial" panose="020B0604020202020204" pitchFamily="34" charset="0"/>
                <a:cs typeface="Arial" panose="020B0604020202020204" pitchFamily="34" charset="0"/>
              </a:rPr>
              <a:t>Status (for example, disabled)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019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1"/>
            <a:ext cx="6807200" cy="609600"/>
          </a:xfrm>
        </p:spPr>
        <p:txBody>
          <a:bodyPr>
            <a:normAutofit/>
          </a:bodyPr>
          <a:lstStyle/>
          <a:p>
            <a:pPr algn="l"/>
            <a:r>
              <a:rPr lang="en-IN" sz="3200" dirty="0">
                <a:solidFill>
                  <a:schemeClr val="bg1"/>
                </a:solidFill>
              </a:rPr>
              <a:t>Forms and CSS </a:t>
            </a:r>
          </a:p>
        </p:txBody>
      </p:sp>
      <p:sp>
        <p:nvSpPr>
          <p:cNvPr id="3" name="Content Placeholder 2"/>
          <p:cNvSpPr>
            <a:spLocks noGrp="1"/>
          </p:cNvSpPr>
          <p:nvPr>
            <p:ph idx="4294967295"/>
          </p:nvPr>
        </p:nvSpPr>
        <p:spPr>
          <a:xfrm>
            <a:off x="2032001" y="1701801"/>
            <a:ext cx="10018183" cy="1132417"/>
          </a:xfrm>
        </p:spPr>
        <p:txBody>
          <a:bodyPr>
            <a:noAutofit/>
          </a:bodyPr>
          <a:lstStyle/>
          <a:p>
            <a:pPr marL="0" indent="0">
              <a:buNone/>
            </a:pPr>
            <a:r>
              <a:rPr lang="en-US" sz="2400" dirty="0">
                <a:latin typeface="Arial" panose="020B0604020202020204" pitchFamily="34" charset="0"/>
                <a:cs typeface="Arial" panose="020B0604020202020204" pitchFamily="34" charset="0"/>
              </a:rPr>
              <a:t>Supports both methods of writing forms: template and Reactive. When you have form validation, you need to highlight invalid data when it occurs.</a:t>
            </a:r>
            <a:endParaRPr lang="en-IN" sz="24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nvGraphicFramePr>
        <p:xfrm>
          <a:off x="2412780" y="2970043"/>
          <a:ext cx="8686629" cy="2667000"/>
        </p:xfrm>
        <a:graphic>
          <a:graphicData uri="http://schemas.openxmlformats.org/drawingml/2006/table">
            <a:tbl>
              <a:tblPr>
                <a:tableStyleId>{5940675A-B579-460E-94D1-54222C63F5DA}</a:tableStyleId>
              </a:tblPr>
              <a:tblGrid>
                <a:gridCol w="1615988">
                  <a:extLst>
                    <a:ext uri="{9D8B030D-6E8A-4147-A177-3AD203B41FA5}">
                      <a16:colId xmlns:a16="http://schemas.microsoft.com/office/drawing/2014/main" val="3232151912"/>
                    </a:ext>
                  </a:extLst>
                </a:gridCol>
                <a:gridCol w="7070641">
                  <a:extLst>
                    <a:ext uri="{9D8B030D-6E8A-4147-A177-3AD203B41FA5}">
                      <a16:colId xmlns:a16="http://schemas.microsoft.com/office/drawing/2014/main" val="4037178644"/>
                    </a:ext>
                  </a:extLst>
                </a:gridCol>
              </a:tblGrid>
              <a:tr h="375920">
                <a:tc>
                  <a:txBody>
                    <a:bodyPr/>
                    <a:lstStyle/>
                    <a:p>
                      <a:pPr algn="l"/>
                      <a:r>
                        <a:rPr lang="en-IN" sz="1900" b="1" dirty="0">
                          <a:effectLst/>
                        </a:rPr>
                        <a:t>Style</a:t>
                      </a:r>
                      <a:endParaRPr lang="en-IN" sz="1900" b="1" dirty="0">
                        <a:solidFill>
                          <a:srgbClr val="000000"/>
                        </a:solidFill>
                        <a:effectLst/>
                      </a:endParaRPr>
                    </a:p>
                  </a:txBody>
                  <a:tcPr anchor="ctr">
                    <a:solidFill>
                      <a:schemeClr val="bg2"/>
                    </a:solidFill>
                  </a:tcPr>
                </a:tc>
                <a:tc>
                  <a:txBody>
                    <a:bodyPr/>
                    <a:lstStyle/>
                    <a:p>
                      <a:pPr algn="l"/>
                      <a:r>
                        <a:rPr lang="en-IN" sz="1900" b="1" dirty="0">
                          <a:effectLst/>
                        </a:rPr>
                        <a:t>Description</a:t>
                      </a:r>
                      <a:endParaRPr lang="en-IN" sz="1900" b="1" dirty="0">
                        <a:solidFill>
                          <a:srgbClr val="000000"/>
                        </a:solidFill>
                        <a:effectLst/>
                      </a:endParaRPr>
                    </a:p>
                  </a:txBody>
                  <a:tcPr anchor="ctr">
                    <a:solidFill>
                      <a:schemeClr val="bg2"/>
                    </a:solidFill>
                  </a:tcPr>
                </a:tc>
                <a:extLst>
                  <a:ext uri="{0D108BD9-81ED-4DB2-BD59-A6C34878D82A}">
                    <a16:rowId xmlns:a16="http://schemas.microsoft.com/office/drawing/2014/main" val="3935327152"/>
                  </a:ext>
                </a:extLst>
              </a:tr>
              <a:tr h="375920">
                <a:tc>
                  <a:txBody>
                    <a:bodyPr/>
                    <a:lstStyle/>
                    <a:p>
                      <a:pPr algn="l"/>
                      <a:r>
                        <a:rPr lang="en-IN" sz="1900" dirty="0">
                          <a:effectLst/>
                        </a:rPr>
                        <a:t>ng-touched </a:t>
                      </a:r>
                      <a:endParaRPr lang="en-IN" sz="1900" dirty="0">
                        <a:solidFill>
                          <a:srgbClr val="000000"/>
                        </a:solidFill>
                        <a:effectLst/>
                      </a:endParaRPr>
                    </a:p>
                  </a:txBody>
                  <a:tcPr anchor="ctr"/>
                </a:tc>
                <a:tc>
                  <a:txBody>
                    <a:bodyPr/>
                    <a:lstStyle/>
                    <a:p>
                      <a:pPr algn="l"/>
                      <a:r>
                        <a:rPr lang="en-US" sz="1900" dirty="0">
                          <a:effectLst/>
                        </a:rPr>
                        <a:t>Style applied if control has lost focus</a:t>
                      </a:r>
                      <a:endParaRPr lang="en-US" sz="1900" dirty="0">
                        <a:solidFill>
                          <a:srgbClr val="000000"/>
                        </a:solidFill>
                        <a:effectLst/>
                      </a:endParaRPr>
                    </a:p>
                  </a:txBody>
                  <a:tcPr anchor="ctr"/>
                </a:tc>
                <a:extLst>
                  <a:ext uri="{0D108BD9-81ED-4DB2-BD59-A6C34878D82A}">
                    <a16:rowId xmlns:a16="http://schemas.microsoft.com/office/drawing/2014/main" val="3241819897"/>
                  </a:ext>
                </a:extLst>
              </a:tr>
              <a:tr h="375920">
                <a:tc>
                  <a:txBody>
                    <a:bodyPr/>
                    <a:lstStyle/>
                    <a:p>
                      <a:pPr algn="l"/>
                      <a:r>
                        <a:rPr lang="en-IN" sz="1900">
                          <a:effectLst/>
                        </a:rPr>
                        <a:t>ng-untouched </a:t>
                      </a:r>
                      <a:endParaRPr lang="en-IN" sz="1900">
                        <a:solidFill>
                          <a:srgbClr val="000000"/>
                        </a:solidFill>
                        <a:effectLst/>
                      </a:endParaRPr>
                    </a:p>
                  </a:txBody>
                  <a:tcPr anchor="ctr"/>
                </a:tc>
                <a:tc>
                  <a:txBody>
                    <a:bodyPr/>
                    <a:lstStyle/>
                    <a:p>
                      <a:pPr algn="l"/>
                      <a:r>
                        <a:rPr lang="en-US" sz="1900" dirty="0">
                          <a:effectLst/>
                        </a:rPr>
                        <a:t>Style applied if control hasn’t lost focus yet</a:t>
                      </a:r>
                      <a:endParaRPr lang="en-US" sz="1900" dirty="0">
                        <a:solidFill>
                          <a:srgbClr val="000000"/>
                        </a:solidFill>
                        <a:effectLst/>
                      </a:endParaRPr>
                    </a:p>
                  </a:txBody>
                  <a:tcPr anchor="ctr"/>
                </a:tc>
                <a:extLst>
                  <a:ext uri="{0D108BD9-81ED-4DB2-BD59-A6C34878D82A}">
                    <a16:rowId xmlns:a16="http://schemas.microsoft.com/office/drawing/2014/main" val="1378717332"/>
                  </a:ext>
                </a:extLst>
              </a:tr>
              <a:tr h="375920">
                <a:tc>
                  <a:txBody>
                    <a:bodyPr/>
                    <a:lstStyle/>
                    <a:p>
                      <a:pPr algn="l"/>
                      <a:r>
                        <a:rPr lang="en-IN" sz="1900" dirty="0">
                          <a:effectLst/>
                        </a:rPr>
                        <a:t>ng-valid </a:t>
                      </a:r>
                      <a:endParaRPr lang="en-IN" sz="1900" dirty="0">
                        <a:solidFill>
                          <a:srgbClr val="000000"/>
                        </a:solidFill>
                        <a:effectLst/>
                      </a:endParaRPr>
                    </a:p>
                  </a:txBody>
                  <a:tcPr anchor="ctr"/>
                </a:tc>
                <a:tc>
                  <a:txBody>
                    <a:bodyPr/>
                    <a:lstStyle/>
                    <a:p>
                      <a:pPr algn="l"/>
                      <a:r>
                        <a:rPr lang="en-US" sz="1900" dirty="0">
                          <a:effectLst/>
                        </a:rPr>
                        <a:t>Style applied if control passes validation</a:t>
                      </a:r>
                      <a:endParaRPr lang="en-US" sz="1900" dirty="0">
                        <a:solidFill>
                          <a:srgbClr val="000000"/>
                        </a:solidFill>
                        <a:effectLst/>
                      </a:endParaRPr>
                    </a:p>
                  </a:txBody>
                  <a:tcPr anchor="ctr"/>
                </a:tc>
                <a:extLst>
                  <a:ext uri="{0D108BD9-81ED-4DB2-BD59-A6C34878D82A}">
                    <a16:rowId xmlns:a16="http://schemas.microsoft.com/office/drawing/2014/main" val="494309287"/>
                  </a:ext>
                </a:extLst>
              </a:tr>
              <a:tr h="375920">
                <a:tc>
                  <a:txBody>
                    <a:bodyPr/>
                    <a:lstStyle/>
                    <a:p>
                      <a:pPr algn="l"/>
                      <a:r>
                        <a:rPr lang="en-IN" sz="1900">
                          <a:effectLst/>
                        </a:rPr>
                        <a:t>ng-invalid </a:t>
                      </a:r>
                      <a:endParaRPr lang="en-IN" sz="1900">
                        <a:solidFill>
                          <a:srgbClr val="000000"/>
                        </a:solidFill>
                        <a:effectLst/>
                      </a:endParaRPr>
                    </a:p>
                  </a:txBody>
                  <a:tcPr anchor="ctr"/>
                </a:tc>
                <a:tc>
                  <a:txBody>
                    <a:bodyPr/>
                    <a:lstStyle/>
                    <a:p>
                      <a:pPr algn="l"/>
                      <a:r>
                        <a:rPr lang="en-US" sz="1900" dirty="0">
                          <a:effectLst/>
                        </a:rPr>
                        <a:t>Style applied if control doesn’t pass validation</a:t>
                      </a:r>
                      <a:endParaRPr lang="en-US" sz="1900" dirty="0">
                        <a:solidFill>
                          <a:srgbClr val="000000"/>
                        </a:solidFill>
                        <a:effectLst/>
                      </a:endParaRPr>
                    </a:p>
                  </a:txBody>
                  <a:tcPr anchor="ctr"/>
                </a:tc>
                <a:extLst>
                  <a:ext uri="{0D108BD9-81ED-4DB2-BD59-A6C34878D82A}">
                    <a16:rowId xmlns:a16="http://schemas.microsoft.com/office/drawing/2014/main" val="3227905260"/>
                  </a:ext>
                </a:extLst>
              </a:tr>
              <a:tr h="375920">
                <a:tc>
                  <a:txBody>
                    <a:bodyPr/>
                    <a:lstStyle/>
                    <a:p>
                      <a:pPr algn="l"/>
                      <a:r>
                        <a:rPr lang="en-IN" sz="1900">
                          <a:effectLst/>
                        </a:rPr>
                        <a:t>ng-dirty </a:t>
                      </a:r>
                      <a:endParaRPr lang="en-IN" sz="1900">
                        <a:solidFill>
                          <a:srgbClr val="000000"/>
                        </a:solidFill>
                        <a:effectLst/>
                      </a:endParaRPr>
                    </a:p>
                  </a:txBody>
                  <a:tcPr anchor="ctr"/>
                </a:tc>
                <a:tc>
                  <a:txBody>
                    <a:bodyPr/>
                    <a:lstStyle/>
                    <a:p>
                      <a:pPr algn="l"/>
                      <a:r>
                        <a:rPr lang="en-US" sz="1900" dirty="0">
                          <a:effectLst/>
                        </a:rPr>
                        <a:t>Style applied if user has already interacted with the control </a:t>
                      </a:r>
                      <a:endParaRPr lang="en-US" sz="1900" dirty="0">
                        <a:solidFill>
                          <a:srgbClr val="000000"/>
                        </a:solidFill>
                        <a:effectLst/>
                      </a:endParaRPr>
                    </a:p>
                  </a:txBody>
                  <a:tcPr anchor="ctr"/>
                </a:tc>
                <a:extLst>
                  <a:ext uri="{0D108BD9-81ED-4DB2-BD59-A6C34878D82A}">
                    <a16:rowId xmlns:a16="http://schemas.microsoft.com/office/drawing/2014/main" val="1602308184"/>
                  </a:ext>
                </a:extLst>
              </a:tr>
              <a:tr h="375920">
                <a:tc>
                  <a:txBody>
                    <a:bodyPr/>
                    <a:lstStyle/>
                    <a:p>
                      <a:pPr algn="l"/>
                      <a:r>
                        <a:rPr lang="en-IN" sz="1900">
                          <a:effectLst/>
                        </a:rPr>
                        <a:t>ng-pristine </a:t>
                      </a:r>
                      <a:endParaRPr lang="en-IN" sz="1900">
                        <a:solidFill>
                          <a:srgbClr val="000000"/>
                        </a:solidFill>
                        <a:effectLst/>
                      </a:endParaRPr>
                    </a:p>
                  </a:txBody>
                  <a:tcPr anchor="ctr"/>
                </a:tc>
                <a:tc>
                  <a:txBody>
                    <a:bodyPr/>
                    <a:lstStyle/>
                    <a:p>
                      <a:pPr algn="l"/>
                      <a:r>
                        <a:rPr lang="en-US" sz="1900" dirty="0">
                          <a:effectLst/>
                        </a:rPr>
                        <a:t>Style applied if user hasn’t interacted with the control yet</a:t>
                      </a:r>
                      <a:endParaRPr lang="en-US" sz="1900" dirty="0">
                        <a:solidFill>
                          <a:srgbClr val="000000"/>
                        </a:solidFill>
                        <a:effectLst/>
                      </a:endParaRPr>
                    </a:p>
                  </a:txBody>
                  <a:tcPr anchor="ctr"/>
                </a:tc>
                <a:extLst>
                  <a:ext uri="{0D108BD9-81ED-4DB2-BD59-A6C34878D82A}">
                    <a16:rowId xmlns:a16="http://schemas.microsoft.com/office/drawing/2014/main" val="2945891034"/>
                  </a:ext>
                </a:extLst>
              </a:tr>
            </a:tbl>
          </a:graphicData>
        </a:graphic>
      </p:graphicFrame>
    </p:spTree>
    <p:extLst>
      <p:ext uri="{BB962C8B-B14F-4D97-AF65-F5344CB8AC3E}">
        <p14:creationId xmlns:p14="http://schemas.microsoft.com/office/powerpoint/2010/main" val="2382734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5" y="177800"/>
            <a:ext cx="10020300" cy="539749"/>
          </a:xfrm>
        </p:spPr>
        <p:txBody>
          <a:bodyPr>
            <a:normAutofit/>
          </a:bodyPr>
          <a:lstStyle/>
          <a:p>
            <a:pPr algn="l"/>
            <a:r>
              <a:rPr lang="en-US" sz="2133" dirty="0">
                <a:solidFill>
                  <a:schemeClr val="bg1"/>
                </a:solidFill>
              </a:rPr>
              <a:t>Services, Dependency Injection &amp; working with Server Data</a:t>
            </a:r>
          </a:p>
        </p:txBody>
      </p:sp>
      <p:sp>
        <p:nvSpPr>
          <p:cNvPr id="3" name="Content Placeholder 2"/>
          <p:cNvSpPr>
            <a:spLocks noGrp="1"/>
          </p:cNvSpPr>
          <p:nvPr>
            <p:ph idx="4294967295"/>
          </p:nvPr>
        </p:nvSpPr>
        <p:spPr>
          <a:xfrm>
            <a:off x="2173818" y="2190751"/>
            <a:ext cx="7884583"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Component Communication in Angular</a:t>
            </a:r>
          </a:p>
          <a:p>
            <a:r>
              <a:rPr lang="en-US" sz="2400" dirty="0">
                <a:latin typeface="Arial" panose="020B0604020202020204" pitchFamily="34" charset="0"/>
                <a:cs typeface="Arial" panose="020B0604020202020204" pitchFamily="34" charset="0"/>
              </a:rPr>
              <a:t>What are Services?</a:t>
            </a:r>
          </a:p>
          <a:p>
            <a:r>
              <a:rPr lang="en-US" sz="2400" dirty="0">
                <a:latin typeface="Arial" panose="020B0604020202020204" pitchFamily="34" charset="0"/>
                <a:cs typeface="Arial" panose="020B0604020202020204" pitchFamily="34" charset="0"/>
              </a:rPr>
              <a:t>Understanding Dependency Injection in Angular</a:t>
            </a:r>
          </a:p>
          <a:p>
            <a:r>
              <a:rPr lang="en-US" sz="2400" dirty="0">
                <a:latin typeface="Arial" panose="020B0604020202020204" pitchFamily="34" charset="0"/>
                <a:cs typeface="Arial" panose="020B0604020202020204" pitchFamily="34" charset="0"/>
              </a:rPr>
              <a:t>Using the </a:t>
            </a:r>
            <a:r>
              <a:rPr lang="en-US" sz="2400" dirty="0" err="1">
                <a:latin typeface="Arial" panose="020B0604020202020204" pitchFamily="34" charset="0"/>
                <a:cs typeface="Arial" panose="020B0604020202020204" pitchFamily="34" charset="0"/>
              </a:rPr>
              <a:t>HttpClient</a:t>
            </a:r>
            <a:r>
              <a:rPr lang="en-US" sz="2400" dirty="0">
                <a:latin typeface="Arial" panose="020B0604020202020204" pitchFamily="34" charset="0"/>
                <a:cs typeface="Arial" panose="020B0604020202020204" pitchFamily="34" charset="0"/>
              </a:rPr>
              <a:t> to Interact with the Server</a:t>
            </a:r>
          </a:p>
        </p:txBody>
      </p:sp>
    </p:spTree>
    <p:extLst>
      <p:ext uri="{BB962C8B-B14F-4D97-AF65-F5344CB8AC3E}">
        <p14:creationId xmlns:p14="http://schemas.microsoft.com/office/powerpoint/2010/main" val="4075518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0" y="1701801"/>
            <a:ext cx="9347200" cy="4470400"/>
          </a:xfrm>
        </p:spPr>
        <p:txBody>
          <a:bodyPr>
            <a:normAutofit/>
          </a:bodyPr>
          <a:lstStyle/>
          <a:p>
            <a:pPr marL="0" indent="0">
              <a:buNone/>
            </a:pPr>
            <a:r>
              <a:rPr lang="en-US" sz="2400" b="1" dirty="0">
                <a:latin typeface="Arial" panose="020B0604020202020204" pitchFamily="34" charset="0"/>
                <a:cs typeface="Arial" panose="020B0604020202020204" pitchFamily="34" charset="0"/>
              </a:rPr>
              <a:t>Why would components communicate</a:t>
            </a:r>
          </a:p>
          <a:p>
            <a:r>
              <a:rPr lang="en-US" sz="2400" dirty="0">
                <a:latin typeface="Arial" panose="020B0604020202020204" pitchFamily="34" charset="0"/>
                <a:cs typeface="Arial" panose="020B0604020202020204" pitchFamily="34" charset="0"/>
              </a:rPr>
              <a:t>To share some data – username, session and so on</a:t>
            </a:r>
          </a:p>
          <a:p>
            <a:r>
              <a:rPr lang="en-US" sz="2400" dirty="0">
                <a:latin typeface="Arial" panose="020B0604020202020204" pitchFamily="34" charset="0"/>
                <a:cs typeface="Arial" panose="020B0604020202020204" pitchFamily="34" charset="0"/>
              </a:rPr>
              <a:t>To react to events triggered by other components when user clicks here, do something elsewhere</a:t>
            </a:r>
          </a:p>
          <a:p>
            <a:r>
              <a:rPr lang="en-US" sz="2400" dirty="0">
                <a:latin typeface="Arial" panose="020B0604020202020204" pitchFamily="34" charset="0"/>
                <a:cs typeface="Arial" panose="020B0604020202020204" pitchFamily="34" charset="0"/>
              </a:rPr>
              <a:t>To avoid retrieving the same data from the server over and over again</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323EB6F-2220-4FA9-94BD-AA32122AAB0C}"/>
              </a:ext>
            </a:extLst>
          </p:cNvPr>
          <p:cNvSpPr/>
          <p:nvPr/>
        </p:nvSpPr>
        <p:spPr>
          <a:xfrm>
            <a:off x="1" y="193357"/>
            <a:ext cx="6416115"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Why would components communicate</a:t>
            </a:r>
          </a:p>
        </p:txBody>
      </p:sp>
    </p:spTree>
    <p:extLst>
      <p:ext uri="{BB962C8B-B14F-4D97-AF65-F5344CB8AC3E}">
        <p14:creationId xmlns:p14="http://schemas.microsoft.com/office/powerpoint/2010/main" val="2222455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32001" y="990600"/>
            <a:ext cx="10018183" cy="2844800"/>
          </a:xfrm>
        </p:spPr>
        <p:txBody>
          <a:bodyPr>
            <a:normAutofit/>
          </a:bodyPr>
          <a:lstStyle/>
          <a:p>
            <a:pPr marL="0" indent="0">
              <a:buNone/>
            </a:pPr>
            <a:r>
              <a:rPr lang="en-US" sz="2400" b="1" dirty="0">
                <a:latin typeface="Arial" panose="020B0604020202020204" pitchFamily="34" charset="0"/>
                <a:cs typeface="Arial" panose="020B0604020202020204" pitchFamily="34" charset="0"/>
              </a:rPr>
              <a:t>Using @Input and @Output</a:t>
            </a:r>
          </a:p>
          <a:p>
            <a:r>
              <a:rPr lang="en-US" sz="2400" dirty="0">
                <a:latin typeface="Arial" panose="020B0604020202020204" pitchFamily="34" charset="0"/>
                <a:cs typeface="Arial" panose="020B0604020202020204" pitchFamily="34" charset="0"/>
              </a:rPr>
              <a:t>An Angular app is a tree of components that can interact with one another </a:t>
            </a:r>
          </a:p>
          <a:p>
            <a:r>
              <a:rPr lang="en-US" sz="2400" dirty="0">
                <a:latin typeface="Arial" panose="020B0604020202020204" pitchFamily="34" charset="0"/>
                <a:cs typeface="Arial" panose="020B0604020202020204" pitchFamily="34" charset="0"/>
              </a:rPr>
              <a:t>@Input() and @Output() are decorators made to achieve that</a:t>
            </a:r>
          </a:p>
          <a:p>
            <a:r>
              <a:rPr lang="en-US" sz="2400" dirty="0">
                <a:latin typeface="Arial" panose="020B0604020202020204" pitchFamily="34" charset="0"/>
                <a:cs typeface="Arial" panose="020B0604020202020204" pitchFamily="34" charset="0"/>
              </a:rPr>
              <a:t>@Input() is a way to pass data to a component</a:t>
            </a:r>
          </a:p>
          <a:p>
            <a:r>
              <a:rPr lang="en-US" sz="2400" dirty="0">
                <a:latin typeface="Arial" panose="020B0604020202020204" pitchFamily="34" charset="0"/>
                <a:cs typeface="Arial" panose="020B0604020202020204" pitchFamily="34" charset="0"/>
              </a:rPr>
              <a:t>@Output() is a way to emit data from a component through events</a:t>
            </a:r>
          </a:p>
        </p:txBody>
      </p:sp>
      <p:pic>
        <p:nvPicPr>
          <p:cNvPr id="2" name="Picture 1"/>
          <p:cNvPicPr>
            <a:picLocks noChangeAspect="1"/>
          </p:cNvPicPr>
          <p:nvPr/>
        </p:nvPicPr>
        <p:blipFill>
          <a:blip r:embed="rId2"/>
          <a:stretch>
            <a:fillRect/>
          </a:stretch>
        </p:blipFill>
        <p:spPr>
          <a:xfrm>
            <a:off x="2638698" y="3937000"/>
            <a:ext cx="6988629" cy="2320109"/>
          </a:xfrm>
          <a:prstGeom prst="rect">
            <a:avLst/>
          </a:prstGeom>
        </p:spPr>
      </p:pic>
      <p:sp>
        <p:nvSpPr>
          <p:cNvPr id="4" name="Rectangle 3">
            <a:extLst>
              <a:ext uri="{FF2B5EF4-FFF2-40B4-BE49-F238E27FC236}">
                <a16:creationId xmlns:a16="http://schemas.microsoft.com/office/drawing/2014/main" id="{37BEB4B1-F0E2-406C-95A9-319678099B77}"/>
              </a:ext>
            </a:extLst>
          </p:cNvPr>
          <p:cNvSpPr/>
          <p:nvPr/>
        </p:nvSpPr>
        <p:spPr>
          <a:xfrm>
            <a:off x="203200" y="224038"/>
            <a:ext cx="470673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Using @Input and @Output</a:t>
            </a:r>
          </a:p>
        </p:txBody>
      </p:sp>
    </p:spTree>
    <p:extLst>
      <p:ext uri="{BB962C8B-B14F-4D97-AF65-F5344CB8AC3E}">
        <p14:creationId xmlns:p14="http://schemas.microsoft.com/office/powerpoint/2010/main" val="330826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149600" y="1549400"/>
            <a:ext cx="7092949" cy="3759200"/>
          </a:xfrm>
          <a:prstGeom prst="rect">
            <a:avLst/>
          </a:prstGeom>
        </p:spPr>
      </p:pic>
    </p:spTree>
    <p:extLst>
      <p:ext uri="{BB962C8B-B14F-4D97-AF65-F5344CB8AC3E}">
        <p14:creationId xmlns:p14="http://schemas.microsoft.com/office/powerpoint/2010/main" val="315058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34" y="215901"/>
            <a:ext cx="7480300" cy="571500"/>
          </a:xfrm>
        </p:spPr>
        <p:txBody>
          <a:bodyPr>
            <a:noAutofit/>
          </a:bodyPr>
          <a:lstStyle/>
          <a:p>
            <a:pPr algn="l"/>
            <a:r>
              <a:rPr lang="en-US" sz="3200" b="1" dirty="0">
                <a:solidFill>
                  <a:schemeClr val="bg1"/>
                </a:solidFill>
              </a:rPr>
              <a:t>PHP/JSP/ASP</a:t>
            </a:r>
          </a:p>
        </p:txBody>
      </p:sp>
      <p:sp>
        <p:nvSpPr>
          <p:cNvPr id="3" name="Content Placeholder 2"/>
          <p:cNvSpPr>
            <a:spLocks noGrp="1"/>
          </p:cNvSpPr>
          <p:nvPr>
            <p:ph idx="4294967295"/>
          </p:nvPr>
        </p:nvSpPr>
        <p:spPr>
          <a:xfrm>
            <a:off x="711201" y="2108200"/>
            <a:ext cx="3757084" cy="3905251"/>
          </a:xfrm>
        </p:spPr>
        <p:txBody>
          <a:bodyPr>
            <a:normAutofit/>
          </a:bodyPr>
          <a:lstStyle/>
          <a:p>
            <a:r>
              <a:rPr lang="en-US" sz="2400" dirty="0">
                <a:latin typeface="Arial" panose="020B0604020202020204" pitchFamily="34" charset="0"/>
                <a:cs typeface="Arial" panose="020B0604020202020204" pitchFamily="34" charset="0"/>
              </a:rPr>
              <a:t>In the past, all of the front-end code (HTML, JS and CSS) was generated from the back-end.</a:t>
            </a:r>
          </a:p>
          <a:p>
            <a:r>
              <a:rPr lang="en-US" sz="2400" dirty="0">
                <a:latin typeface="Arial" panose="020B0604020202020204" pitchFamily="34" charset="0"/>
                <a:cs typeface="Arial" panose="020B0604020202020204" pitchFamily="34" charset="0"/>
              </a:rPr>
              <a:t>User interactions with the webpage often required a full-page refresh.</a:t>
            </a:r>
          </a:p>
        </p:txBody>
      </p:sp>
      <p:pic>
        <p:nvPicPr>
          <p:cNvPr id="5" name="Picture 4"/>
          <p:cNvPicPr>
            <a:picLocks noChangeAspect="1"/>
          </p:cNvPicPr>
          <p:nvPr/>
        </p:nvPicPr>
        <p:blipFill>
          <a:blip r:embed="rId2"/>
          <a:stretch>
            <a:fillRect/>
          </a:stretch>
        </p:blipFill>
        <p:spPr>
          <a:xfrm>
            <a:off x="5241701" y="1652589"/>
            <a:ext cx="6442299" cy="3552825"/>
          </a:xfrm>
          <a:prstGeom prst="rect">
            <a:avLst/>
          </a:prstGeom>
        </p:spPr>
      </p:pic>
    </p:spTree>
    <p:extLst>
      <p:ext uri="{BB962C8B-B14F-4D97-AF65-F5344CB8AC3E}">
        <p14:creationId xmlns:p14="http://schemas.microsoft.com/office/powerpoint/2010/main" val="1258358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074" y="1397001"/>
            <a:ext cx="8950817" cy="4797737"/>
          </a:xfrm>
          <a:prstGeom prst="rect">
            <a:avLst/>
          </a:prstGeom>
        </p:spPr>
      </p:pic>
    </p:spTree>
    <p:extLst>
      <p:ext uri="{BB962C8B-B14F-4D97-AF65-F5344CB8AC3E}">
        <p14:creationId xmlns:p14="http://schemas.microsoft.com/office/powerpoint/2010/main" val="2837310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803401"/>
            <a:ext cx="10018183" cy="4195233"/>
          </a:xfrm>
        </p:spPr>
        <p:txBody>
          <a:bodyPr>
            <a:normAutofit/>
          </a:bodyPr>
          <a:lstStyle/>
          <a:p>
            <a:pPr marL="0" indent="0">
              <a:buNone/>
            </a:pPr>
            <a:r>
              <a:rPr lang="en-US" sz="2400" dirty="0">
                <a:latin typeface="Arial" panose="020B0604020202020204" pitchFamily="34" charset="0"/>
                <a:cs typeface="Arial" panose="020B0604020202020204" pitchFamily="34" charset="0"/>
              </a:rPr>
              <a:t>Components can use services or specific decorates to communicate and to share data</a:t>
            </a:r>
          </a:p>
          <a:p>
            <a:r>
              <a:rPr lang="en-US" sz="2400" dirty="0">
                <a:latin typeface="Arial" panose="020B0604020202020204" pitchFamily="34" charset="0"/>
                <a:cs typeface="Arial" panose="020B0604020202020204" pitchFamily="34" charset="0"/>
              </a:rPr>
              <a:t>Services are the best option:</a:t>
            </a:r>
          </a:p>
          <a:p>
            <a:r>
              <a:rPr lang="en-US" sz="2400" dirty="0">
                <a:latin typeface="Arial" panose="020B0604020202020204" pitchFamily="34" charset="0"/>
                <a:cs typeface="Arial" panose="020B0604020202020204" pitchFamily="34" charset="0"/>
              </a:rPr>
              <a:t>Very flexible and loosely coupled.</a:t>
            </a:r>
          </a:p>
          <a:p>
            <a:r>
              <a:rPr lang="en-US" sz="2400" dirty="0">
                <a:latin typeface="Arial" panose="020B0604020202020204" pitchFamily="34" charset="0"/>
                <a:cs typeface="Arial" panose="020B0604020202020204" pitchFamily="34" charset="0"/>
              </a:rPr>
              <a:t>@Input and @Output can be used to have two-way communication between parent/child are siblings.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ViewChild</a:t>
            </a:r>
            <a:r>
              <a:rPr lang="en-US" sz="2400" dirty="0">
                <a:latin typeface="Arial" panose="020B0604020202020204" pitchFamily="34" charset="0"/>
                <a:cs typeface="Arial" panose="020B0604020202020204" pitchFamily="34" charset="0"/>
              </a:rPr>
              <a:t> can inject a reference to a child component.</a:t>
            </a:r>
          </a:p>
        </p:txBody>
      </p:sp>
      <p:sp>
        <p:nvSpPr>
          <p:cNvPr id="2" name="Rectangle 1">
            <a:extLst>
              <a:ext uri="{FF2B5EF4-FFF2-40B4-BE49-F238E27FC236}">
                <a16:creationId xmlns:a16="http://schemas.microsoft.com/office/drawing/2014/main" id="{C2823C7D-4087-45C2-BB2D-D6F38A92B5FE}"/>
              </a:ext>
            </a:extLst>
          </p:cNvPr>
          <p:cNvSpPr/>
          <p:nvPr/>
        </p:nvSpPr>
        <p:spPr>
          <a:xfrm>
            <a:off x="203201" y="253391"/>
            <a:ext cx="2291781" cy="584775"/>
          </a:xfrm>
          <a:prstGeom prst="rect">
            <a:avLst/>
          </a:prstGeom>
        </p:spPr>
        <p:txBody>
          <a:bodyPr wrap="none">
            <a:spAutoFit/>
          </a:bodyPr>
          <a:lstStyle/>
          <a:p>
            <a:r>
              <a:rPr lang="en-US" sz="3200" dirty="0">
                <a:solidFill>
                  <a:schemeClr val="bg1"/>
                </a:solidFill>
                <a:latin typeface="+mj-lt"/>
                <a:cs typeface="Arial" panose="020B0604020202020204" pitchFamily="34" charset="0"/>
              </a:rPr>
              <a:t>Components</a:t>
            </a:r>
            <a:endParaRPr lang="en-US" sz="3200" dirty="0">
              <a:solidFill>
                <a:schemeClr val="bg1"/>
              </a:solidFill>
              <a:latin typeface="+mj-lt"/>
            </a:endParaRPr>
          </a:p>
        </p:txBody>
      </p:sp>
    </p:spTree>
    <p:extLst>
      <p:ext uri="{BB962C8B-B14F-4D97-AF65-F5344CB8AC3E}">
        <p14:creationId xmlns:p14="http://schemas.microsoft.com/office/powerpoint/2010/main" val="3296798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28801" y="1733235"/>
            <a:ext cx="10018183" cy="2243667"/>
          </a:xfrm>
        </p:spPr>
        <p:txBody>
          <a:bodyPr>
            <a:normAutofit/>
          </a:bodyPr>
          <a:lstStyle/>
          <a:p>
            <a:pPr marL="0" indent="0">
              <a:buNone/>
            </a:pPr>
            <a:r>
              <a:rPr lang="en-US" sz="2400" b="1" dirty="0">
                <a:latin typeface="Arial" panose="020B0604020202020204" pitchFamily="34" charset="0"/>
                <a:cs typeface="Arial" panose="020B0604020202020204" pitchFamily="34" charset="0"/>
              </a:rPr>
              <a:t>Using services for component communication</a:t>
            </a:r>
          </a:p>
          <a:p>
            <a:r>
              <a:rPr lang="en-US" sz="2400" dirty="0">
                <a:latin typeface="Arial" panose="020B0604020202020204" pitchFamily="34" charset="0"/>
                <a:cs typeface="Arial" panose="020B0604020202020204" pitchFamily="34" charset="0"/>
              </a:rPr>
              <a:t>One way to achieve data-sharing between components is to use services</a:t>
            </a:r>
          </a:p>
          <a:p>
            <a:r>
              <a:rPr lang="en-US" sz="2400" dirty="0">
                <a:latin typeface="Arial" panose="020B0604020202020204" pitchFamily="34" charset="0"/>
                <a:cs typeface="Arial" panose="020B0604020202020204" pitchFamily="34" charset="0"/>
              </a:rPr>
              <a:t>Services are singletons so these two components would access the same data once loaded </a:t>
            </a: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759201" y="4343400"/>
            <a:ext cx="3914775" cy="1438275"/>
          </a:xfrm>
          <a:prstGeom prst="rect">
            <a:avLst/>
          </a:prstGeom>
        </p:spPr>
      </p:pic>
      <p:sp>
        <p:nvSpPr>
          <p:cNvPr id="2" name="Rectangle 1">
            <a:extLst>
              <a:ext uri="{FF2B5EF4-FFF2-40B4-BE49-F238E27FC236}">
                <a16:creationId xmlns:a16="http://schemas.microsoft.com/office/drawing/2014/main" id="{C68B8FCE-E510-4359-9BCD-41D20D974307}"/>
              </a:ext>
            </a:extLst>
          </p:cNvPr>
          <p:cNvSpPr/>
          <p:nvPr/>
        </p:nvSpPr>
        <p:spPr>
          <a:xfrm>
            <a:off x="18321" y="279401"/>
            <a:ext cx="6096000" cy="461665"/>
          </a:xfrm>
          <a:prstGeom prst="rect">
            <a:avLst/>
          </a:prstGeom>
        </p:spPr>
        <p:txBody>
          <a:bodyPr>
            <a:spAutoFit/>
          </a:bodyPr>
          <a:lstStyle/>
          <a:p>
            <a:r>
              <a:rPr lang="en-US" sz="2400" b="1" dirty="0">
                <a:solidFill>
                  <a:schemeClr val="bg1"/>
                </a:solidFill>
                <a:latin typeface="+mj-lt"/>
                <a:cs typeface="Arial" panose="020B0604020202020204" pitchFamily="34" charset="0"/>
              </a:rPr>
              <a:t>Using services for component communication</a:t>
            </a:r>
          </a:p>
        </p:txBody>
      </p:sp>
    </p:spTree>
    <p:extLst>
      <p:ext uri="{BB962C8B-B14F-4D97-AF65-F5344CB8AC3E}">
        <p14:creationId xmlns:p14="http://schemas.microsoft.com/office/powerpoint/2010/main" val="405857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77800"/>
            <a:ext cx="6604000" cy="666749"/>
          </a:xfrm>
        </p:spPr>
        <p:txBody>
          <a:bodyPr>
            <a:normAutofit/>
          </a:bodyPr>
          <a:lstStyle/>
          <a:p>
            <a:pPr algn="l"/>
            <a:r>
              <a:rPr lang="en-US" sz="3200" dirty="0">
                <a:solidFill>
                  <a:schemeClr val="bg1"/>
                </a:solidFill>
              </a:rPr>
              <a:t>What are Services</a:t>
            </a:r>
          </a:p>
        </p:txBody>
      </p:sp>
      <p:sp>
        <p:nvSpPr>
          <p:cNvPr id="3" name="Content Placeholder 2"/>
          <p:cNvSpPr>
            <a:spLocks noGrp="1"/>
          </p:cNvSpPr>
          <p:nvPr>
            <p:ph idx="4294967295"/>
          </p:nvPr>
        </p:nvSpPr>
        <p:spPr>
          <a:xfrm>
            <a:off x="2173818" y="1803400"/>
            <a:ext cx="8290983" cy="4210051"/>
          </a:xfrm>
        </p:spPr>
        <p:txBody>
          <a:bodyPr>
            <a:normAutofit/>
          </a:bodyPr>
          <a:lstStyle/>
          <a:p>
            <a:r>
              <a:rPr lang="en-US" sz="2400" dirty="0">
                <a:latin typeface="Arial" panose="020B0604020202020204" pitchFamily="34" charset="0"/>
                <a:cs typeface="Arial" panose="020B0604020202020204" pitchFamily="34" charset="0"/>
              </a:rPr>
              <a:t>What are Services</a:t>
            </a:r>
          </a:p>
          <a:p>
            <a:r>
              <a:rPr lang="en-US" sz="2400" dirty="0">
                <a:latin typeface="Arial" panose="020B0604020202020204" pitchFamily="34" charset="0"/>
                <a:cs typeface="Arial" panose="020B0604020202020204" pitchFamily="34" charset="0"/>
              </a:rPr>
              <a:t>The @Injectable decorator</a:t>
            </a:r>
          </a:p>
          <a:p>
            <a:r>
              <a:rPr lang="en-US" sz="2400" dirty="0">
                <a:latin typeface="Arial" panose="020B0604020202020204" pitchFamily="34" charset="0"/>
                <a:cs typeface="Arial" panose="020B0604020202020204" pitchFamily="34" charset="0"/>
              </a:rPr>
              <a:t>The providers array</a:t>
            </a:r>
          </a:p>
          <a:p>
            <a:r>
              <a:rPr lang="en-US" sz="2400" dirty="0">
                <a:latin typeface="Arial" panose="020B0604020202020204" pitchFamily="34" charset="0"/>
                <a:cs typeface="Arial" panose="020B0604020202020204" pitchFamily="34" charset="0"/>
              </a:rPr>
              <a:t>Role of constructors in dependency injection</a:t>
            </a:r>
          </a:p>
        </p:txBody>
      </p:sp>
    </p:spTree>
    <p:extLst>
      <p:ext uri="{BB962C8B-B14F-4D97-AF65-F5344CB8AC3E}">
        <p14:creationId xmlns:p14="http://schemas.microsoft.com/office/powerpoint/2010/main" val="3114820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279400"/>
            <a:ext cx="6502400" cy="508000"/>
          </a:xfrm>
        </p:spPr>
        <p:txBody>
          <a:bodyPr>
            <a:noAutofit/>
          </a:bodyPr>
          <a:lstStyle/>
          <a:p>
            <a:pPr algn="l"/>
            <a:r>
              <a:rPr lang="en-US" sz="3200" dirty="0">
                <a:solidFill>
                  <a:schemeClr val="bg1"/>
                </a:solidFill>
              </a:rPr>
              <a:t>What are Services</a:t>
            </a:r>
          </a:p>
        </p:txBody>
      </p:sp>
      <p:sp>
        <p:nvSpPr>
          <p:cNvPr id="3" name="Content Placeholder 2"/>
          <p:cNvSpPr>
            <a:spLocks noGrp="1"/>
          </p:cNvSpPr>
          <p:nvPr>
            <p:ph idx="4294967295"/>
          </p:nvPr>
        </p:nvSpPr>
        <p:spPr>
          <a:xfrm>
            <a:off x="1930401" y="1710267"/>
            <a:ext cx="9550400" cy="3242733"/>
          </a:xfrm>
        </p:spPr>
        <p:txBody>
          <a:bodyPr>
            <a:normAutofit/>
          </a:bodyPr>
          <a:lstStyle/>
          <a:p>
            <a:r>
              <a:rPr lang="en-US" sz="2400" dirty="0">
                <a:latin typeface="Arial" panose="020B0604020202020204" pitchFamily="34" charset="0"/>
                <a:cs typeface="Arial" panose="020B0604020202020204" pitchFamily="34" charset="0"/>
              </a:rPr>
              <a:t>Services are meant to handle application logic – fetch data, update data and so on</a:t>
            </a:r>
          </a:p>
          <a:p>
            <a:r>
              <a:rPr lang="en-US" sz="2400" dirty="0">
                <a:latin typeface="Arial" panose="020B0604020202020204" pitchFamily="34" charset="0"/>
                <a:cs typeface="Arial" panose="020B0604020202020204" pitchFamily="34" charset="0"/>
              </a:rPr>
              <a:t>They are used to interact with servers</a:t>
            </a:r>
          </a:p>
          <a:p>
            <a:r>
              <a:rPr lang="en-US" sz="2400" dirty="0">
                <a:latin typeface="Arial" panose="020B0604020202020204" pitchFamily="34" charset="0"/>
                <a:cs typeface="Arial" panose="020B0604020202020204" pitchFamily="34" charset="0"/>
              </a:rPr>
              <a:t>Unlike components, they don’t have a HTML template</a:t>
            </a:r>
          </a:p>
          <a:p>
            <a:r>
              <a:rPr lang="en-US" sz="2400" dirty="0">
                <a:latin typeface="Arial" panose="020B0604020202020204" pitchFamily="34" charset="0"/>
                <a:cs typeface="Arial" panose="020B0604020202020204" pitchFamily="34" charset="0"/>
              </a:rPr>
              <a:t>They are classes that can be injected</a:t>
            </a:r>
          </a:p>
        </p:txBody>
      </p:sp>
    </p:spTree>
    <p:extLst>
      <p:ext uri="{BB962C8B-B14F-4D97-AF65-F5344CB8AC3E}">
        <p14:creationId xmlns:p14="http://schemas.microsoft.com/office/powerpoint/2010/main" val="3161059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31" y="177800"/>
            <a:ext cx="10020300" cy="666749"/>
          </a:xfrm>
        </p:spPr>
        <p:txBody>
          <a:bodyPr>
            <a:normAutofit/>
          </a:bodyPr>
          <a:lstStyle/>
          <a:p>
            <a:pPr algn="l"/>
            <a:r>
              <a:rPr lang="en-US" sz="3200" dirty="0">
                <a:solidFill>
                  <a:schemeClr val="bg1"/>
                </a:solidFill>
              </a:rPr>
              <a:t>Create Services using CLI</a:t>
            </a:r>
          </a:p>
        </p:txBody>
      </p:sp>
      <p:sp>
        <p:nvSpPr>
          <p:cNvPr id="3" name="Content Placeholder 2"/>
          <p:cNvSpPr>
            <a:spLocks noGrp="1"/>
          </p:cNvSpPr>
          <p:nvPr>
            <p:ph idx="4294967295"/>
          </p:nvPr>
        </p:nvSpPr>
        <p:spPr>
          <a:xfrm>
            <a:off x="2173818" y="1600200"/>
            <a:ext cx="9408583" cy="4413251"/>
          </a:xfrm>
        </p:spPr>
        <p:txBody>
          <a:bodyPr>
            <a:normAutofit/>
          </a:bodyPr>
          <a:lstStyle/>
          <a:p>
            <a:pPr marL="0" indent="0">
              <a:buNone/>
            </a:pPr>
            <a:r>
              <a:rPr lang="en-US" sz="2400" dirty="0">
                <a:latin typeface="Arial" panose="020B0604020202020204" pitchFamily="34" charset="0"/>
                <a:cs typeface="Arial" panose="020B0604020202020204" pitchFamily="34" charset="0"/>
              </a:rPr>
              <a:t>CLI Supports to create services using below command:</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rPr>
              <a:t>		ng generate service my-new-service</a:t>
            </a:r>
          </a:p>
          <a:p>
            <a:pPr marL="0" indent="0">
              <a:buNone/>
            </a:pPr>
            <a:endParaRPr lang="en-IN"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rPr>
              <a:t>Note: there will be a warning while creating a service that the service needs to be added in the Provider’s Array of the module.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8361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52957" y="1818218"/>
            <a:ext cx="9753600" cy="1610783"/>
          </a:xfrm>
        </p:spPr>
        <p:txBody>
          <a:bodyPr>
            <a:normAutofit/>
          </a:bodyPr>
          <a:lstStyle/>
          <a:p>
            <a:pPr marL="0" indent="0">
              <a:buNone/>
            </a:pPr>
            <a:r>
              <a:rPr lang="en-US" sz="2400" b="1" dirty="0">
                <a:latin typeface="Arial" panose="020B0604020202020204" pitchFamily="34" charset="0"/>
                <a:cs typeface="Arial" panose="020B0604020202020204" pitchFamily="34" charset="0"/>
              </a:rPr>
              <a:t>The @Injectable Decorator</a:t>
            </a:r>
          </a:p>
          <a:p>
            <a:r>
              <a:rPr lang="en-US" sz="2400" dirty="0">
                <a:latin typeface="Arial" panose="020B0604020202020204" pitchFamily="34" charset="0"/>
                <a:cs typeface="Arial" panose="020B0604020202020204" pitchFamily="34" charset="0"/>
              </a:rPr>
              <a:t>The @Injectable decorator turns a class into an injectable services.</a:t>
            </a:r>
          </a:p>
        </p:txBody>
      </p:sp>
      <p:pic>
        <p:nvPicPr>
          <p:cNvPr id="4" name="Picture 3"/>
          <p:cNvPicPr>
            <a:picLocks noChangeAspect="1"/>
          </p:cNvPicPr>
          <p:nvPr/>
        </p:nvPicPr>
        <p:blipFill>
          <a:blip r:embed="rId2"/>
          <a:stretch>
            <a:fillRect/>
          </a:stretch>
        </p:blipFill>
        <p:spPr>
          <a:xfrm>
            <a:off x="2946401" y="3937001"/>
            <a:ext cx="7366716" cy="1789425"/>
          </a:xfrm>
          <a:prstGeom prst="rect">
            <a:avLst/>
          </a:prstGeom>
        </p:spPr>
      </p:pic>
      <p:sp>
        <p:nvSpPr>
          <p:cNvPr id="2" name="Rectangle 1">
            <a:extLst>
              <a:ext uri="{FF2B5EF4-FFF2-40B4-BE49-F238E27FC236}">
                <a16:creationId xmlns:a16="http://schemas.microsoft.com/office/drawing/2014/main" id="{1C0A177E-17D8-4360-9ECB-3FFD71DDF37E}"/>
              </a:ext>
            </a:extLst>
          </p:cNvPr>
          <p:cNvSpPr/>
          <p:nvPr/>
        </p:nvSpPr>
        <p:spPr>
          <a:xfrm>
            <a:off x="0" y="279401"/>
            <a:ext cx="4533100"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@Injectable Decorator</a:t>
            </a:r>
          </a:p>
        </p:txBody>
      </p:sp>
    </p:spTree>
    <p:extLst>
      <p:ext uri="{BB962C8B-B14F-4D97-AF65-F5344CB8AC3E}">
        <p14:creationId xmlns:p14="http://schemas.microsoft.com/office/powerpoint/2010/main" val="613894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79034" y="1543709"/>
            <a:ext cx="10018183" cy="1986891"/>
          </a:xfrm>
        </p:spPr>
        <p:txBody>
          <a:bodyPr>
            <a:normAutofit/>
          </a:bodyPr>
          <a:lstStyle/>
          <a:p>
            <a:pPr marL="0" indent="0">
              <a:buNone/>
            </a:pPr>
            <a:r>
              <a:rPr lang="en-US" sz="2400" b="1" dirty="0">
                <a:latin typeface="Arial" panose="020B0604020202020204" pitchFamily="34" charset="0"/>
                <a:cs typeface="Arial" panose="020B0604020202020204" pitchFamily="34" charset="0"/>
              </a:rPr>
              <a:t>The Providers Array</a:t>
            </a:r>
          </a:p>
          <a:p>
            <a:r>
              <a:rPr lang="en-US" sz="2400" dirty="0">
                <a:latin typeface="Arial" panose="020B0604020202020204" pitchFamily="34" charset="0"/>
                <a:cs typeface="Arial" panose="020B0604020202020204" pitchFamily="34" charset="0"/>
              </a:rPr>
              <a:t>Any class marked as injectable is candidate for dependency injection</a:t>
            </a:r>
          </a:p>
          <a:p>
            <a:r>
              <a:rPr lang="en-US" sz="2400" dirty="0">
                <a:latin typeface="Arial" panose="020B0604020202020204" pitchFamily="34" charset="0"/>
                <a:cs typeface="Arial" panose="020B0604020202020204" pitchFamily="34" charset="0"/>
              </a:rPr>
              <a:t>In order for dependency injection to be possible, that class has to be added to the providers array of any injector:</a:t>
            </a:r>
          </a:p>
        </p:txBody>
      </p:sp>
      <p:pic>
        <p:nvPicPr>
          <p:cNvPr id="4" name="Picture 3"/>
          <p:cNvPicPr>
            <a:picLocks noChangeAspect="1"/>
          </p:cNvPicPr>
          <p:nvPr/>
        </p:nvPicPr>
        <p:blipFill>
          <a:blip r:embed="rId2"/>
          <a:stretch>
            <a:fillRect/>
          </a:stretch>
        </p:blipFill>
        <p:spPr>
          <a:xfrm>
            <a:off x="2235200" y="3530601"/>
            <a:ext cx="8705851" cy="2689225"/>
          </a:xfrm>
          <a:prstGeom prst="rect">
            <a:avLst/>
          </a:prstGeom>
        </p:spPr>
      </p:pic>
      <p:sp>
        <p:nvSpPr>
          <p:cNvPr id="2" name="Rectangle 1">
            <a:extLst>
              <a:ext uri="{FF2B5EF4-FFF2-40B4-BE49-F238E27FC236}">
                <a16:creationId xmlns:a16="http://schemas.microsoft.com/office/drawing/2014/main" id="{8381336A-AF9C-4345-B358-7C7AD81DAC17}"/>
              </a:ext>
            </a:extLst>
          </p:cNvPr>
          <p:cNvSpPr/>
          <p:nvPr/>
        </p:nvSpPr>
        <p:spPr>
          <a:xfrm>
            <a:off x="304800" y="260322"/>
            <a:ext cx="333334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Providers Array</a:t>
            </a:r>
          </a:p>
        </p:txBody>
      </p:sp>
    </p:spTree>
    <p:extLst>
      <p:ext uri="{BB962C8B-B14F-4D97-AF65-F5344CB8AC3E}">
        <p14:creationId xmlns:p14="http://schemas.microsoft.com/office/powerpoint/2010/main" val="2781559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5397" y="1498600"/>
            <a:ext cx="9815227" cy="1498600"/>
          </a:xfrm>
        </p:spPr>
        <p:txBody>
          <a:bodyPr>
            <a:normAutofit/>
          </a:bodyPr>
          <a:lstStyle/>
          <a:p>
            <a:pPr marL="0" indent="0">
              <a:buNone/>
            </a:pPr>
            <a:r>
              <a:rPr lang="en-US" sz="2400" b="1" dirty="0">
                <a:latin typeface="Arial" panose="020B0604020202020204" pitchFamily="34" charset="0"/>
                <a:cs typeface="Arial" panose="020B0604020202020204" pitchFamily="34" charset="0"/>
              </a:rPr>
              <a:t>Role of constructors in dependency injection</a:t>
            </a:r>
          </a:p>
          <a:p>
            <a:r>
              <a:rPr lang="en-US" sz="2400" dirty="0">
                <a:latin typeface="Arial" panose="020B0604020202020204" pitchFamily="34" charset="0"/>
                <a:cs typeface="Arial" panose="020B0604020202020204" pitchFamily="34" charset="0"/>
              </a:rPr>
              <a:t>Constructors are how a component, service, directive or pipe request for a specific service to be injected:</a:t>
            </a: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930401" y="3124201"/>
            <a:ext cx="9496425" cy="2994852"/>
          </a:xfrm>
          <a:prstGeom prst="rect">
            <a:avLst/>
          </a:prstGeom>
        </p:spPr>
      </p:pic>
      <p:sp>
        <p:nvSpPr>
          <p:cNvPr id="2" name="Rectangle 1">
            <a:extLst>
              <a:ext uri="{FF2B5EF4-FFF2-40B4-BE49-F238E27FC236}">
                <a16:creationId xmlns:a16="http://schemas.microsoft.com/office/drawing/2014/main" id="{B999D9B4-BE07-4F70-AD3B-B12F625B2BB6}"/>
              </a:ext>
            </a:extLst>
          </p:cNvPr>
          <p:cNvSpPr/>
          <p:nvPr/>
        </p:nvSpPr>
        <p:spPr>
          <a:xfrm>
            <a:off x="101600" y="285647"/>
            <a:ext cx="6096000" cy="461665"/>
          </a:xfrm>
          <a:prstGeom prst="rect">
            <a:avLst/>
          </a:prstGeom>
        </p:spPr>
        <p:txBody>
          <a:bodyPr>
            <a:spAutoFit/>
          </a:bodyPr>
          <a:lstStyle/>
          <a:p>
            <a:r>
              <a:rPr lang="en-US" sz="2400" b="1" dirty="0">
                <a:solidFill>
                  <a:schemeClr val="bg1"/>
                </a:solidFill>
                <a:latin typeface="+mj-lt"/>
                <a:cs typeface="Arial" panose="020B0604020202020204" pitchFamily="34" charset="0"/>
              </a:rPr>
              <a:t>Role of constructors in dependency injection</a:t>
            </a:r>
          </a:p>
        </p:txBody>
      </p:sp>
    </p:spTree>
    <p:extLst>
      <p:ext uri="{BB962C8B-B14F-4D97-AF65-F5344CB8AC3E}">
        <p14:creationId xmlns:p14="http://schemas.microsoft.com/office/powerpoint/2010/main" val="3472519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1701" y="1392767"/>
            <a:ext cx="10020300"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Services are classes that can be injected in any other Angular object</a:t>
            </a:r>
          </a:p>
          <a:p>
            <a:r>
              <a:rPr lang="en-US" sz="2400" dirty="0">
                <a:latin typeface="Arial" panose="020B0604020202020204" pitchFamily="34" charset="0"/>
                <a:cs typeface="Arial" panose="020B0604020202020204" pitchFamily="34" charset="0"/>
              </a:rPr>
              <a:t>Business logic is meant to be handled in services</a:t>
            </a:r>
          </a:p>
          <a:p>
            <a:r>
              <a:rPr lang="en-US" sz="2400" dirty="0">
                <a:latin typeface="Arial" panose="020B0604020202020204" pitchFamily="34" charset="0"/>
                <a:cs typeface="Arial" panose="020B0604020202020204" pitchFamily="34" charset="0"/>
              </a:rPr>
              <a:t>Any class decorated with @injectable is a service</a:t>
            </a:r>
          </a:p>
          <a:p>
            <a:r>
              <a:rPr lang="en-US" sz="2400" dirty="0">
                <a:latin typeface="Arial" panose="020B0604020202020204" pitchFamily="34" charset="0"/>
                <a:cs typeface="Arial" panose="020B0604020202020204" pitchFamily="34" charset="0"/>
              </a:rPr>
              <a:t>The array of providers lists classes that can be injected</a:t>
            </a:r>
          </a:p>
        </p:txBody>
      </p:sp>
      <p:sp>
        <p:nvSpPr>
          <p:cNvPr id="2" name="Rectangle 1">
            <a:extLst>
              <a:ext uri="{FF2B5EF4-FFF2-40B4-BE49-F238E27FC236}">
                <a16:creationId xmlns:a16="http://schemas.microsoft.com/office/drawing/2014/main" id="{80F9B630-0827-4B6A-B01C-B7FA55511665}"/>
              </a:ext>
            </a:extLst>
          </p:cNvPr>
          <p:cNvSpPr/>
          <p:nvPr/>
        </p:nvSpPr>
        <p:spPr>
          <a:xfrm>
            <a:off x="304800" y="279401"/>
            <a:ext cx="150316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Services</a:t>
            </a:r>
            <a:endParaRPr lang="en-US" sz="3200" dirty="0">
              <a:solidFill>
                <a:schemeClr val="bg1"/>
              </a:solidFill>
              <a:latin typeface="+mj-lt"/>
            </a:endParaRPr>
          </a:p>
        </p:txBody>
      </p:sp>
    </p:spTree>
    <p:extLst>
      <p:ext uri="{BB962C8B-B14F-4D97-AF65-F5344CB8AC3E}">
        <p14:creationId xmlns:p14="http://schemas.microsoft.com/office/powerpoint/2010/main" val="1884661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4131</Words>
  <Application>Microsoft Office PowerPoint</Application>
  <PresentationFormat>Widescreen</PresentationFormat>
  <Paragraphs>550</Paragraphs>
  <Slides>115</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&amp;quot</vt:lpstr>
      <vt:lpstr>Arial</vt:lpstr>
      <vt:lpstr>Calibri</vt:lpstr>
      <vt:lpstr>Calibri Light</vt:lpstr>
      <vt:lpstr>Segoe UI</vt:lpstr>
      <vt:lpstr>Times New Roman</vt:lpstr>
      <vt:lpstr>Office Theme</vt:lpstr>
      <vt:lpstr>PowerPoint Presentation</vt:lpstr>
      <vt:lpstr>PowerPoint Presentation</vt:lpstr>
      <vt:lpstr>  Prerequisites</vt:lpstr>
      <vt:lpstr>  Why Angular?</vt:lpstr>
      <vt:lpstr>  What is Angular?</vt:lpstr>
      <vt:lpstr>PowerPoint Presentation</vt:lpstr>
      <vt:lpstr>Angular Versioning and Release Schedule</vt:lpstr>
      <vt:lpstr>Angular Versioning and Release Schedule</vt:lpstr>
      <vt:lpstr>PHP/JSP/ASP</vt:lpstr>
      <vt:lpstr>Ajax</vt:lpstr>
      <vt:lpstr>Angular</vt:lpstr>
      <vt:lpstr>Different from AngularJS or React?</vt:lpstr>
      <vt:lpstr>PowerPoint Presentation</vt:lpstr>
      <vt:lpstr>PowerPoint Presentation</vt:lpstr>
      <vt:lpstr>How is Different from React?</vt:lpstr>
      <vt:lpstr>Why TypeScript and What is it?</vt:lpstr>
      <vt:lpstr>PowerPoint Presentation</vt:lpstr>
      <vt:lpstr>PowerPoint Presentation</vt:lpstr>
      <vt:lpstr>Building Blocks of an Angular Application</vt:lpstr>
      <vt:lpstr>Know about Angular Modules</vt:lpstr>
      <vt:lpstr>PowerPoint Presentation</vt:lpstr>
      <vt:lpstr>PowerPoint Presentation</vt:lpstr>
      <vt:lpstr>Components, Pipes, Directives, &amp; Services</vt:lpstr>
      <vt:lpstr>PowerPoint Presentation</vt:lpstr>
      <vt:lpstr>PowerPoint Presentation</vt:lpstr>
      <vt:lpstr>PowerPoint Presentation</vt:lpstr>
      <vt:lpstr>PowerPoint Presentation</vt:lpstr>
      <vt:lpstr>Bootstrapping an Angular Application</vt:lpstr>
      <vt:lpstr>Typical main.ts</vt:lpstr>
      <vt:lpstr>Typical app.module.ts</vt:lpstr>
      <vt:lpstr>PowerPoint Presentation</vt:lpstr>
      <vt:lpstr>Using Angular CLI to Create Our Application</vt:lpstr>
      <vt:lpstr>PowerPoint Presentation</vt:lpstr>
      <vt:lpstr>Angular CLI</vt:lpstr>
      <vt:lpstr>Create a Start Project</vt:lpstr>
      <vt:lpstr>What’s in the Root Folder?</vt:lpstr>
      <vt:lpstr>What’s in the Source Folder?</vt:lpstr>
      <vt:lpstr>Modify the Start Project</vt:lpstr>
      <vt:lpstr>Compile Errors  Runtime Errors</vt:lpstr>
      <vt:lpstr>File Watcher and Web Server</vt:lpstr>
      <vt:lpstr>    Bootstrapping</vt:lpstr>
      <vt:lpstr>Bootstrapping</vt:lpstr>
      <vt:lpstr>Useful CLI Options</vt:lpstr>
      <vt:lpstr>The package.json File</vt:lpstr>
      <vt:lpstr>Updating package.json</vt:lpstr>
      <vt:lpstr>The Folder node_modules</vt:lpstr>
      <vt:lpstr>Installing The Latest Angular</vt:lpstr>
      <vt:lpstr>PowerPoint Presentation</vt:lpstr>
      <vt:lpstr>Data Bindings</vt:lpstr>
      <vt:lpstr>Angular Components, Directives and Pipes</vt:lpstr>
      <vt:lpstr>PowerPoint Presentation</vt:lpstr>
      <vt:lpstr>PowerPoint Presentation</vt:lpstr>
      <vt:lpstr>PowerPoint Presentation</vt:lpstr>
      <vt:lpstr>Templates and Expressions</vt:lpstr>
      <vt:lpstr>Templates and Expressions</vt:lpstr>
      <vt:lpstr>PowerPoint Presentation</vt:lpstr>
      <vt:lpstr>PowerPoint Presentation</vt:lpstr>
      <vt:lpstr>PowerPoint Presentation</vt:lpstr>
      <vt:lpstr>PowerPoint Presentation</vt:lpstr>
      <vt:lpstr>Different Types of Data Bindings</vt:lpstr>
      <vt:lpstr>PowerPoint Presentation</vt:lpstr>
      <vt:lpstr>PowerPoint Presentation</vt:lpstr>
      <vt:lpstr>Most Important Angular Directives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Important Angular Pipes</vt:lpstr>
      <vt:lpstr>PowerPoint Presentation</vt:lpstr>
      <vt:lpstr>PowerPoint Presentation</vt:lpstr>
      <vt:lpstr>PowerPoint Presentation</vt:lpstr>
      <vt:lpstr>PowerPoint Presentation</vt:lpstr>
      <vt:lpstr>PowerPoint Presentation</vt:lpstr>
      <vt:lpstr>PowerPoint Presentation</vt:lpstr>
      <vt:lpstr>Forms</vt:lpstr>
      <vt:lpstr>Form Model Objects</vt:lpstr>
      <vt:lpstr>NgForm</vt:lpstr>
      <vt:lpstr>Form Group</vt:lpstr>
      <vt:lpstr>Form Control </vt:lpstr>
      <vt:lpstr>Forms and CSS </vt:lpstr>
      <vt:lpstr>Services, Dependency Injection &amp; working with Server Data</vt:lpstr>
      <vt:lpstr>PowerPoint Presentation</vt:lpstr>
      <vt:lpstr>PowerPoint Presentation</vt:lpstr>
      <vt:lpstr>PowerPoint Presentation</vt:lpstr>
      <vt:lpstr>PowerPoint Presentation</vt:lpstr>
      <vt:lpstr>PowerPoint Presentation</vt:lpstr>
      <vt:lpstr>PowerPoint Presentation</vt:lpstr>
      <vt:lpstr>What are Services</vt:lpstr>
      <vt:lpstr>What are Services</vt:lpstr>
      <vt:lpstr>Create Services using CLI</vt:lpstr>
      <vt:lpstr>PowerPoint Presentation</vt:lpstr>
      <vt:lpstr>PowerPoint Presentation</vt:lpstr>
      <vt:lpstr>PowerPoint Presentation</vt:lpstr>
      <vt:lpstr>PowerPoint Presentation</vt:lpstr>
      <vt:lpstr>PowerPoint Presentation</vt:lpstr>
      <vt:lpstr>Routers</vt:lpstr>
      <vt:lpstr>Routers</vt:lpstr>
      <vt:lpstr>Routers</vt:lpstr>
      <vt:lpstr>PowerPoint Presentation</vt:lpstr>
      <vt:lpstr>PowerPoint Presentation</vt:lpstr>
      <vt:lpstr>PowerPoint Presentation</vt:lpstr>
      <vt:lpstr>PowerPoint Presentation</vt:lpstr>
      <vt:lpstr>Template Driven Forms in Angular</vt:lpstr>
      <vt:lpstr>PowerPoint Presentation</vt:lpstr>
      <vt:lpstr>Reactive Forms in Angular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 Jain</dc:creator>
  <cp:lastModifiedBy>Zyan</cp:lastModifiedBy>
  <cp:revision>18</cp:revision>
  <dcterms:created xsi:type="dcterms:W3CDTF">2024-01-17T07:40:55Z</dcterms:created>
  <dcterms:modified xsi:type="dcterms:W3CDTF">2025-07-02T05:41:09Z</dcterms:modified>
</cp:coreProperties>
</file>